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337" r:id="rId5"/>
    <p:sldId id="291" r:id="rId6"/>
    <p:sldId id="340" r:id="rId7"/>
    <p:sldId id="293" r:id="rId8"/>
    <p:sldId id="301" r:id="rId9"/>
    <p:sldId id="302" r:id="rId10"/>
    <p:sldId id="292" r:id="rId11"/>
    <p:sldId id="305" r:id="rId12"/>
    <p:sldId id="296" r:id="rId13"/>
    <p:sldId id="311" r:id="rId14"/>
    <p:sldId id="297" r:id="rId15"/>
    <p:sldId id="313" r:id="rId16"/>
    <p:sldId id="282" r:id="rId17"/>
    <p:sldId id="329" r:id="rId18"/>
    <p:sldId id="298" r:id="rId19"/>
    <p:sldId id="319" r:id="rId20"/>
    <p:sldId id="320" r:id="rId21"/>
    <p:sldId id="333" r:id="rId22"/>
    <p:sldId id="332" r:id="rId23"/>
    <p:sldId id="323" r:id="rId24"/>
    <p:sldId id="358" r:id="rId25"/>
    <p:sldId id="322" r:id="rId26"/>
    <p:sldId id="300" r:id="rId27"/>
    <p:sldId id="324" r:id="rId28"/>
    <p:sldId id="294" r:id="rId29"/>
    <p:sldId id="287" r:id="rId30"/>
    <p:sldId id="328" r:id="rId31"/>
    <p:sldId id="326" r:id="rId32"/>
    <p:sldId id="361" r:id="rId33"/>
    <p:sldId id="360" r:id="rId34"/>
    <p:sldId id="364" r:id="rId35"/>
    <p:sldId id="365" r:id="rId36"/>
    <p:sldId id="356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B0A"/>
    <a:srgbClr val="FF9900"/>
    <a:srgbClr val="CDB861"/>
    <a:srgbClr val="2B4212"/>
    <a:srgbClr val="FFFFCC"/>
    <a:srgbClr val="FBF79F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02" autoAdjust="0"/>
    <p:restoredTop sz="96683" autoAdjust="0"/>
  </p:normalViewPr>
  <p:slideViewPr>
    <p:cSldViewPr>
      <p:cViewPr>
        <p:scale>
          <a:sx n="70" d="100"/>
          <a:sy n="70" d="100"/>
        </p:scale>
        <p:origin x="-1098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902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80EB19-C446-4E10-A04E-C229D5256507}" type="doc">
      <dgm:prSet loTypeId="urn:microsoft.com/office/officeart/2005/8/layout/bProcess4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6FEDBDDF-B102-4AD5-82B0-3CA589DD23DF}">
      <dgm:prSet phldrT="[Text]"/>
      <dgm:spPr/>
      <dgm:t>
        <a:bodyPr/>
        <a:lstStyle/>
        <a:p>
          <a:r>
            <a:rPr lang="en-US" b="1" dirty="0"/>
            <a:t>Step 1     </a:t>
          </a:r>
        </a:p>
        <a:p>
          <a:r>
            <a:rPr lang="en-US" b="1" dirty="0" smtClean="0"/>
            <a:t>Referring a Concern</a:t>
          </a:r>
          <a:endParaRPr lang="en-US" b="1" dirty="0"/>
        </a:p>
      </dgm:t>
    </dgm:pt>
    <dgm:pt modelId="{413B26C4-5E7C-420A-B85B-F40B8D67EA32}" type="parTrans" cxnId="{69231DB3-B96E-401D-A5E8-4D7097691499}">
      <dgm:prSet/>
      <dgm:spPr/>
      <dgm:t>
        <a:bodyPr/>
        <a:lstStyle/>
        <a:p>
          <a:endParaRPr lang="en-US"/>
        </a:p>
      </dgm:t>
    </dgm:pt>
    <dgm:pt modelId="{6A7285FE-C81B-4034-BEAC-80A663366F0C}" type="sibTrans" cxnId="{69231DB3-B96E-401D-A5E8-4D7097691499}">
      <dgm:prSet/>
      <dgm:spPr/>
      <dgm:t>
        <a:bodyPr/>
        <a:lstStyle/>
        <a:p>
          <a:endParaRPr lang="en-US"/>
        </a:p>
      </dgm:t>
    </dgm:pt>
    <dgm:pt modelId="{2D4903E6-E0D3-4BE2-8BC9-CFF94A376C00}">
      <dgm:prSet phldrT="[Text]"/>
      <dgm:spPr/>
      <dgm:t>
        <a:bodyPr/>
        <a:lstStyle/>
        <a:p>
          <a:r>
            <a:rPr lang="en-US" b="1" dirty="0"/>
            <a:t>Step 6</a:t>
          </a:r>
        </a:p>
        <a:p>
          <a:r>
            <a:rPr lang="en-US" b="1" dirty="0" smtClean="0"/>
            <a:t>Implementing the </a:t>
          </a:r>
          <a:r>
            <a:rPr lang="en-US" b="1" dirty="0"/>
            <a:t>Section 504 Plan</a:t>
          </a:r>
        </a:p>
      </dgm:t>
    </dgm:pt>
    <dgm:pt modelId="{CC26134F-A7E2-4F9E-9EB5-7E12B8973BBC}" type="parTrans" cxnId="{C1C5C7FE-2682-4A24-ABA0-23C5B2C0D873}">
      <dgm:prSet/>
      <dgm:spPr/>
      <dgm:t>
        <a:bodyPr/>
        <a:lstStyle/>
        <a:p>
          <a:endParaRPr lang="en-US"/>
        </a:p>
      </dgm:t>
    </dgm:pt>
    <dgm:pt modelId="{6C7D81D8-FEC6-4D09-9A94-4D86EA276531}" type="sibTrans" cxnId="{C1C5C7FE-2682-4A24-ABA0-23C5B2C0D873}">
      <dgm:prSet/>
      <dgm:spPr/>
      <dgm:t>
        <a:bodyPr/>
        <a:lstStyle/>
        <a:p>
          <a:endParaRPr lang="en-US"/>
        </a:p>
      </dgm:t>
    </dgm:pt>
    <dgm:pt modelId="{CA498FA0-0D4A-4E19-B09F-7B1D81460D57}">
      <dgm:prSet phldrT="[Text]"/>
      <dgm:spPr/>
      <dgm:t>
        <a:bodyPr/>
        <a:lstStyle/>
        <a:p>
          <a:r>
            <a:rPr lang="en-US" b="1" dirty="0"/>
            <a:t>Step 7 </a:t>
          </a:r>
        </a:p>
        <a:p>
          <a:r>
            <a:rPr lang="en-US" b="1" dirty="0"/>
            <a:t>Annual Review </a:t>
          </a:r>
          <a:r>
            <a:rPr lang="en-US" b="1" dirty="0" smtClean="0"/>
            <a:t>and </a:t>
          </a:r>
          <a:r>
            <a:rPr lang="en-US" b="1" dirty="0"/>
            <a:t>Special Meetings</a:t>
          </a:r>
        </a:p>
      </dgm:t>
    </dgm:pt>
    <dgm:pt modelId="{38CF2033-A753-466C-919D-92AE3762AFFA}" type="parTrans" cxnId="{48A272FF-9031-4EFA-8AC5-20EF6B5FF959}">
      <dgm:prSet/>
      <dgm:spPr/>
      <dgm:t>
        <a:bodyPr/>
        <a:lstStyle/>
        <a:p>
          <a:endParaRPr lang="en-US"/>
        </a:p>
      </dgm:t>
    </dgm:pt>
    <dgm:pt modelId="{AF21C8EF-8A33-47C1-A5F4-8B19BFBCF58A}" type="sibTrans" cxnId="{48A272FF-9031-4EFA-8AC5-20EF6B5FF959}">
      <dgm:prSet/>
      <dgm:spPr/>
      <dgm:t>
        <a:bodyPr/>
        <a:lstStyle/>
        <a:p>
          <a:endParaRPr lang="en-US"/>
        </a:p>
      </dgm:t>
    </dgm:pt>
    <dgm:pt modelId="{A6923C53-0F8C-4F7E-BF3B-D4DE36F886D9}">
      <dgm:prSet phldrT="[Text]"/>
      <dgm:spPr/>
      <dgm:t>
        <a:bodyPr/>
        <a:lstStyle/>
        <a:p>
          <a:r>
            <a:rPr lang="en-US" b="1" dirty="0"/>
            <a:t>Step 2 </a:t>
          </a:r>
        </a:p>
        <a:p>
          <a:r>
            <a:rPr lang="en-US" b="1" dirty="0"/>
            <a:t>Routing the Referral</a:t>
          </a:r>
        </a:p>
      </dgm:t>
    </dgm:pt>
    <dgm:pt modelId="{05D50F57-C530-4C1F-8BB1-1B8941C409AD}" type="parTrans" cxnId="{937CED04-7CFF-476D-9E72-1BA5DC7A0909}">
      <dgm:prSet/>
      <dgm:spPr/>
      <dgm:t>
        <a:bodyPr/>
        <a:lstStyle/>
        <a:p>
          <a:endParaRPr lang="en-US"/>
        </a:p>
      </dgm:t>
    </dgm:pt>
    <dgm:pt modelId="{5ECCB51A-4895-475C-B6D0-864A4C17D2AC}" type="sibTrans" cxnId="{937CED04-7CFF-476D-9E72-1BA5DC7A0909}">
      <dgm:prSet/>
      <dgm:spPr/>
      <dgm:t>
        <a:bodyPr/>
        <a:lstStyle/>
        <a:p>
          <a:endParaRPr lang="en-US"/>
        </a:p>
      </dgm:t>
    </dgm:pt>
    <dgm:pt modelId="{37043096-CB22-4E56-81DE-80A326364FF2}">
      <dgm:prSet phldrT="[Text]"/>
      <dgm:spPr/>
      <dgm:t>
        <a:bodyPr/>
        <a:lstStyle/>
        <a:p>
          <a:r>
            <a:rPr lang="en-US" b="1" dirty="0"/>
            <a:t>Step 5</a:t>
          </a:r>
        </a:p>
        <a:p>
          <a:r>
            <a:rPr lang="en-US" b="1" dirty="0"/>
            <a:t>Section 504 </a:t>
          </a:r>
        </a:p>
        <a:p>
          <a:r>
            <a:rPr lang="en-US" b="1" dirty="0"/>
            <a:t>Accommodation Plan Development</a:t>
          </a:r>
        </a:p>
      </dgm:t>
    </dgm:pt>
    <dgm:pt modelId="{20533DA4-4EA8-4EDA-BED9-4069D9F14A92}" type="parTrans" cxnId="{6DA2BB58-F857-4D0D-AF96-4120A631A938}">
      <dgm:prSet/>
      <dgm:spPr/>
      <dgm:t>
        <a:bodyPr/>
        <a:lstStyle/>
        <a:p>
          <a:endParaRPr lang="en-US"/>
        </a:p>
      </dgm:t>
    </dgm:pt>
    <dgm:pt modelId="{D936FFDB-9E55-43E1-A48D-E09A4EAF7DEE}" type="sibTrans" cxnId="{6DA2BB58-F857-4D0D-AF96-4120A631A938}">
      <dgm:prSet/>
      <dgm:spPr/>
      <dgm:t>
        <a:bodyPr/>
        <a:lstStyle/>
        <a:p>
          <a:endParaRPr lang="en-US"/>
        </a:p>
      </dgm:t>
    </dgm:pt>
    <dgm:pt modelId="{CD91FD92-3098-4F50-88BB-9FD9BF9F791D}">
      <dgm:prSet phldrT="[Text]"/>
      <dgm:spPr/>
      <dgm:t>
        <a:bodyPr/>
        <a:lstStyle/>
        <a:p>
          <a:r>
            <a:rPr lang="en-US" b="1" dirty="0"/>
            <a:t>Step 3 </a:t>
          </a:r>
        </a:p>
        <a:p>
          <a:r>
            <a:rPr lang="en-US" b="1" dirty="0" smtClean="0"/>
            <a:t>Preparing </a:t>
          </a:r>
          <a:r>
            <a:rPr lang="en-US" b="1" dirty="0"/>
            <a:t>for the </a:t>
          </a:r>
        </a:p>
        <a:p>
          <a:r>
            <a:rPr lang="en-US" b="1" dirty="0"/>
            <a:t>Section 504 Evaluation</a:t>
          </a:r>
        </a:p>
      </dgm:t>
    </dgm:pt>
    <dgm:pt modelId="{D9E7D47E-60D2-4447-BF10-2F1BEF153673}" type="parTrans" cxnId="{78BD20C8-9185-4995-8886-3CA363F88340}">
      <dgm:prSet/>
      <dgm:spPr/>
      <dgm:t>
        <a:bodyPr/>
        <a:lstStyle/>
        <a:p>
          <a:endParaRPr lang="en-US"/>
        </a:p>
      </dgm:t>
    </dgm:pt>
    <dgm:pt modelId="{F7B6A0BE-B7FD-437A-BD16-9E9F8A9EB2E0}" type="sibTrans" cxnId="{78BD20C8-9185-4995-8886-3CA363F88340}">
      <dgm:prSet/>
      <dgm:spPr/>
      <dgm:t>
        <a:bodyPr/>
        <a:lstStyle/>
        <a:p>
          <a:endParaRPr lang="en-US"/>
        </a:p>
      </dgm:t>
    </dgm:pt>
    <dgm:pt modelId="{6601893A-80B6-4ABD-8E8F-E1723D20626B}">
      <dgm:prSet phldrT="[Text]"/>
      <dgm:spPr/>
      <dgm:t>
        <a:bodyPr/>
        <a:lstStyle/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b="1" dirty="0"/>
            <a:t>Step 4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b="1" dirty="0"/>
            <a:t>Section  504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/>
            <a:t>Determining the</a:t>
          </a:r>
          <a:endParaRPr lang="en-US" dirty="0" smtClean="0"/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smtClean="0"/>
            <a:t>Eligibility</a:t>
          </a:r>
          <a:endParaRPr lang="en-US" dirty="0"/>
        </a:p>
      </dgm:t>
    </dgm:pt>
    <dgm:pt modelId="{7C3BB0A1-F7A1-4DB2-ACC7-5FBA0396F355}" type="parTrans" cxnId="{4EA31799-E222-490A-B9F6-BFB01737E09B}">
      <dgm:prSet/>
      <dgm:spPr/>
      <dgm:t>
        <a:bodyPr/>
        <a:lstStyle/>
        <a:p>
          <a:endParaRPr lang="en-US"/>
        </a:p>
      </dgm:t>
    </dgm:pt>
    <dgm:pt modelId="{5013D24B-9351-4C3F-850B-93EB8035E954}" type="sibTrans" cxnId="{4EA31799-E222-490A-B9F6-BFB01737E09B}">
      <dgm:prSet/>
      <dgm:spPr/>
      <dgm:t>
        <a:bodyPr/>
        <a:lstStyle/>
        <a:p>
          <a:endParaRPr lang="en-US"/>
        </a:p>
      </dgm:t>
    </dgm:pt>
    <dgm:pt modelId="{6327A7AC-6F0F-417E-A9A2-B82BE6D1F42E}" type="pres">
      <dgm:prSet presAssocID="{8C80EB19-C446-4E10-A04E-C229D525650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A0DEF22-EE98-4BB6-9035-5666A624431D}" type="pres">
      <dgm:prSet presAssocID="{6FEDBDDF-B102-4AD5-82B0-3CA589DD23DF}" presName="compNode" presStyleCnt="0"/>
      <dgm:spPr/>
      <dgm:t>
        <a:bodyPr/>
        <a:lstStyle/>
        <a:p>
          <a:endParaRPr lang="en-US"/>
        </a:p>
      </dgm:t>
    </dgm:pt>
    <dgm:pt modelId="{51DA08E4-C608-4F82-ACFF-91243E093443}" type="pres">
      <dgm:prSet presAssocID="{6FEDBDDF-B102-4AD5-82B0-3CA589DD23DF}" presName="dummyConnPt" presStyleCnt="0"/>
      <dgm:spPr/>
      <dgm:t>
        <a:bodyPr/>
        <a:lstStyle/>
        <a:p>
          <a:endParaRPr lang="en-US"/>
        </a:p>
      </dgm:t>
    </dgm:pt>
    <dgm:pt modelId="{CC93EB17-4C9A-4E6C-B6CF-2EA2AD197CE8}" type="pres">
      <dgm:prSet presAssocID="{6FEDBDDF-B102-4AD5-82B0-3CA589DD23D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042D9-E182-4005-BD62-6C1F092CABAC}" type="pres">
      <dgm:prSet presAssocID="{6A7285FE-C81B-4034-BEAC-80A663366F0C}" presName="sibTrans" presStyleLbl="bgSibTrans2D1" presStyleIdx="0" presStyleCnt="6"/>
      <dgm:spPr/>
      <dgm:t>
        <a:bodyPr/>
        <a:lstStyle/>
        <a:p>
          <a:endParaRPr lang="en-US"/>
        </a:p>
      </dgm:t>
    </dgm:pt>
    <dgm:pt modelId="{9ABFFF39-7E34-43F7-B283-746E6718FA4B}" type="pres">
      <dgm:prSet presAssocID="{A6923C53-0F8C-4F7E-BF3B-D4DE36F886D9}" presName="compNode" presStyleCnt="0"/>
      <dgm:spPr/>
      <dgm:t>
        <a:bodyPr/>
        <a:lstStyle/>
        <a:p>
          <a:endParaRPr lang="en-US"/>
        </a:p>
      </dgm:t>
    </dgm:pt>
    <dgm:pt modelId="{5567E4E4-8FC5-453E-8E05-8E9592F8A6F2}" type="pres">
      <dgm:prSet presAssocID="{A6923C53-0F8C-4F7E-BF3B-D4DE36F886D9}" presName="dummyConnPt" presStyleCnt="0"/>
      <dgm:spPr/>
      <dgm:t>
        <a:bodyPr/>
        <a:lstStyle/>
        <a:p>
          <a:endParaRPr lang="en-US"/>
        </a:p>
      </dgm:t>
    </dgm:pt>
    <dgm:pt modelId="{F29C19EC-01CB-4866-951F-6690CD2F54D4}" type="pres">
      <dgm:prSet presAssocID="{A6923C53-0F8C-4F7E-BF3B-D4DE36F886D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B9C86-B277-43F4-9B00-BAEBB6A15428}" type="pres">
      <dgm:prSet presAssocID="{5ECCB51A-4895-475C-B6D0-864A4C17D2AC}" presName="sibTrans" presStyleLbl="bgSibTrans2D1" presStyleIdx="1" presStyleCnt="6"/>
      <dgm:spPr/>
      <dgm:t>
        <a:bodyPr/>
        <a:lstStyle/>
        <a:p>
          <a:endParaRPr lang="en-US"/>
        </a:p>
      </dgm:t>
    </dgm:pt>
    <dgm:pt modelId="{371C09D0-76AF-4D2D-8035-7D5FB7EA4E50}" type="pres">
      <dgm:prSet presAssocID="{CD91FD92-3098-4F50-88BB-9FD9BF9F791D}" presName="compNode" presStyleCnt="0"/>
      <dgm:spPr/>
      <dgm:t>
        <a:bodyPr/>
        <a:lstStyle/>
        <a:p>
          <a:endParaRPr lang="en-US"/>
        </a:p>
      </dgm:t>
    </dgm:pt>
    <dgm:pt modelId="{49720002-5D9D-442B-9392-F9901A8CEAF3}" type="pres">
      <dgm:prSet presAssocID="{CD91FD92-3098-4F50-88BB-9FD9BF9F791D}" presName="dummyConnPt" presStyleCnt="0"/>
      <dgm:spPr/>
      <dgm:t>
        <a:bodyPr/>
        <a:lstStyle/>
        <a:p>
          <a:endParaRPr lang="en-US"/>
        </a:p>
      </dgm:t>
    </dgm:pt>
    <dgm:pt modelId="{4EAAC4FE-1CBC-451D-A5DC-F5F548EE8A72}" type="pres">
      <dgm:prSet presAssocID="{CD91FD92-3098-4F50-88BB-9FD9BF9F791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7E752-D13E-4D42-A751-766C598D2FA3}" type="pres">
      <dgm:prSet presAssocID="{F7B6A0BE-B7FD-437A-BD16-9E9F8A9EB2E0}" presName="sibTrans" presStyleLbl="bgSibTrans2D1" presStyleIdx="2" presStyleCnt="6"/>
      <dgm:spPr/>
      <dgm:t>
        <a:bodyPr/>
        <a:lstStyle/>
        <a:p>
          <a:endParaRPr lang="en-US"/>
        </a:p>
      </dgm:t>
    </dgm:pt>
    <dgm:pt modelId="{ADF7D844-0287-45BE-B9DA-C7210E9C4226}" type="pres">
      <dgm:prSet presAssocID="{6601893A-80B6-4ABD-8E8F-E1723D20626B}" presName="compNode" presStyleCnt="0"/>
      <dgm:spPr/>
      <dgm:t>
        <a:bodyPr/>
        <a:lstStyle/>
        <a:p>
          <a:endParaRPr lang="en-US"/>
        </a:p>
      </dgm:t>
    </dgm:pt>
    <dgm:pt modelId="{C5E976E1-CA3D-4DB5-AF0D-0085EE6858E7}" type="pres">
      <dgm:prSet presAssocID="{6601893A-80B6-4ABD-8E8F-E1723D20626B}" presName="dummyConnPt" presStyleCnt="0"/>
      <dgm:spPr/>
      <dgm:t>
        <a:bodyPr/>
        <a:lstStyle/>
        <a:p>
          <a:endParaRPr lang="en-US"/>
        </a:p>
      </dgm:t>
    </dgm:pt>
    <dgm:pt modelId="{AA6186F4-FBAD-4043-8CAB-A1AF67A98CEB}" type="pres">
      <dgm:prSet presAssocID="{6601893A-80B6-4ABD-8E8F-E1723D20626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BDD5E-1B6A-42D9-B03A-EB381E3EB251}" type="pres">
      <dgm:prSet presAssocID="{5013D24B-9351-4C3F-850B-93EB8035E954}" presName="sibTrans" presStyleLbl="bgSibTrans2D1" presStyleIdx="3" presStyleCnt="6"/>
      <dgm:spPr/>
      <dgm:t>
        <a:bodyPr/>
        <a:lstStyle/>
        <a:p>
          <a:endParaRPr lang="en-US"/>
        </a:p>
      </dgm:t>
    </dgm:pt>
    <dgm:pt modelId="{567F3492-800C-4590-B58C-181F583F34CB}" type="pres">
      <dgm:prSet presAssocID="{37043096-CB22-4E56-81DE-80A326364FF2}" presName="compNode" presStyleCnt="0"/>
      <dgm:spPr/>
      <dgm:t>
        <a:bodyPr/>
        <a:lstStyle/>
        <a:p>
          <a:endParaRPr lang="en-US"/>
        </a:p>
      </dgm:t>
    </dgm:pt>
    <dgm:pt modelId="{F366584F-2AE4-4774-9B08-01764C51D327}" type="pres">
      <dgm:prSet presAssocID="{37043096-CB22-4E56-81DE-80A326364FF2}" presName="dummyConnPt" presStyleCnt="0"/>
      <dgm:spPr/>
      <dgm:t>
        <a:bodyPr/>
        <a:lstStyle/>
        <a:p>
          <a:endParaRPr lang="en-US"/>
        </a:p>
      </dgm:t>
    </dgm:pt>
    <dgm:pt modelId="{8E50CC2C-E0AB-45FC-AA8D-02462107D0B1}" type="pres">
      <dgm:prSet presAssocID="{37043096-CB22-4E56-81DE-80A326364FF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58700-141C-444A-8874-A38555917EAE}" type="pres">
      <dgm:prSet presAssocID="{D936FFDB-9E55-43E1-A48D-E09A4EAF7DEE}" presName="sibTrans" presStyleLbl="bgSibTrans2D1" presStyleIdx="4" presStyleCnt="6"/>
      <dgm:spPr/>
      <dgm:t>
        <a:bodyPr/>
        <a:lstStyle/>
        <a:p>
          <a:endParaRPr lang="en-US"/>
        </a:p>
      </dgm:t>
    </dgm:pt>
    <dgm:pt modelId="{1FCCBC8B-BC54-485A-B827-998A0CEAB259}" type="pres">
      <dgm:prSet presAssocID="{2D4903E6-E0D3-4BE2-8BC9-CFF94A376C00}" presName="compNode" presStyleCnt="0"/>
      <dgm:spPr/>
      <dgm:t>
        <a:bodyPr/>
        <a:lstStyle/>
        <a:p>
          <a:endParaRPr lang="en-US"/>
        </a:p>
      </dgm:t>
    </dgm:pt>
    <dgm:pt modelId="{EF3E237F-3637-4EE8-AF1E-906771E4F60F}" type="pres">
      <dgm:prSet presAssocID="{2D4903E6-E0D3-4BE2-8BC9-CFF94A376C00}" presName="dummyConnPt" presStyleCnt="0"/>
      <dgm:spPr/>
      <dgm:t>
        <a:bodyPr/>
        <a:lstStyle/>
        <a:p>
          <a:endParaRPr lang="en-US"/>
        </a:p>
      </dgm:t>
    </dgm:pt>
    <dgm:pt modelId="{B8256EB4-4494-434B-B545-BC6281474C9B}" type="pres">
      <dgm:prSet presAssocID="{2D4903E6-E0D3-4BE2-8BC9-CFF94A376C0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375E0-6DE0-4E23-9D6B-D508203FCA07}" type="pres">
      <dgm:prSet presAssocID="{6C7D81D8-FEC6-4D09-9A94-4D86EA276531}" presName="sibTrans" presStyleLbl="bgSibTrans2D1" presStyleIdx="5" presStyleCnt="6"/>
      <dgm:spPr/>
      <dgm:t>
        <a:bodyPr/>
        <a:lstStyle/>
        <a:p>
          <a:endParaRPr lang="en-US"/>
        </a:p>
      </dgm:t>
    </dgm:pt>
    <dgm:pt modelId="{8A98856F-65B8-42B4-8AF8-8BB1AD99C544}" type="pres">
      <dgm:prSet presAssocID="{CA498FA0-0D4A-4E19-B09F-7B1D81460D57}" presName="compNode" presStyleCnt="0"/>
      <dgm:spPr/>
      <dgm:t>
        <a:bodyPr/>
        <a:lstStyle/>
        <a:p>
          <a:endParaRPr lang="en-US"/>
        </a:p>
      </dgm:t>
    </dgm:pt>
    <dgm:pt modelId="{893A3881-F89C-4D14-9739-3552F1D902E1}" type="pres">
      <dgm:prSet presAssocID="{CA498FA0-0D4A-4E19-B09F-7B1D81460D57}" presName="dummyConnPt" presStyleCnt="0"/>
      <dgm:spPr/>
      <dgm:t>
        <a:bodyPr/>
        <a:lstStyle/>
        <a:p>
          <a:endParaRPr lang="en-US"/>
        </a:p>
      </dgm:t>
    </dgm:pt>
    <dgm:pt modelId="{1FD4D9B0-8ADE-4F57-A1E8-36A55C888F49}" type="pres">
      <dgm:prSet presAssocID="{CA498FA0-0D4A-4E19-B09F-7B1D81460D5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692A59-108E-494A-AD5B-234AB3608BE6}" type="presOf" srcId="{F7B6A0BE-B7FD-437A-BD16-9E9F8A9EB2E0}" destId="{B5C7E752-D13E-4D42-A751-766C598D2FA3}" srcOrd="0" destOrd="0" presId="urn:microsoft.com/office/officeart/2005/8/layout/bProcess4"/>
    <dgm:cxn modelId="{B4308C6F-D5B6-4C83-9E3D-8FE9A2D0EE72}" type="presOf" srcId="{5013D24B-9351-4C3F-850B-93EB8035E954}" destId="{222BDD5E-1B6A-42D9-B03A-EB381E3EB251}" srcOrd="0" destOrd="0" presId="urn:microsoft.com/office/officeart/2005/8/layout/bProcess4"/>
    <dgm:cxn modelId="{A9BE7791-36CB-4B6C-9CAA-7750AD2BAD35}" type="presOf" srcId="{6FEDBDDF-B102-4AD5-82B0-3CA589DD23DF}" destId="{CC93EB17-4C9A-4E6C-B6CF-2EA2AD197CE8}" srcOrd="0" destOrd="0" presId="urn:microsoft.com/office/officeart/2005/8/layout/bProcess4"/>
    <dgm:cxn modelId="{C1C5C7FE-2682-4A24-ABA0-23C5B2C0D873}" srcId="{8C80EB19-C446-4E10-A04E-C229D5256507}" destId="{2D4903E6-E0D3-4BE2-8BC9-CFF94A376C00}" srcOrd="5" destOrd="0" parTransId="{CC26134F-A7E2-4F9E-9EB5-7E12B8973BBC}" sibTransId="{6C7D81D8-FEC6-4D09-9A94-4D86EA276531}"/>
    <dgm:cxn modelId="{4EA31799-E222-490A-B9F6-BFB01737E09B}" srcId="{8C80EB19-C446-4E10-A04E-C229D5256507}" destId="{6601893A-80B6-4ABD-8E8F-E1723D20626B}" srcOrd="3" destOrd="0" parTransId="{7C3BB0A1-F7A1-4DB2-ACC7-5FBA0396F355}" sibTransId="{5013D24B-9351-4C3F-850B-93EB8035E954}"/>
    <dgm:cxn modelId="{6DA2BB58-F857-4D0D-AF96-4120A631A938}" srcId="{8C80EB19-C446-4E10-A04E-C229D5256507}" destId="{37043096-CB22-4E56-81DE-80A326364FF2}" srcOrd="4" destOrd="0" parTransId="{20533DA4-4EA8-4EDA-BED9-4069D9F14A92}" sibTransId="{D936FFDB-9E55-43E1-A48D-E09A4EAF7DEE}"/>
    <dgm:cxn modelId="{B511A600-81D3-4F21-B73D-323D56FB5CFC}" type="presOf" srcId="{CA498FA0-0D4A-4E19-B09F-7B1D81460D57}" destId="{1FD4D9B0-8ADE-4F57-A1E8-36A55C888F49}" srcOrd="0" destOrd="0" presId="urn:microsoft.com/office/officeart/2005/8/layout/bProcess4"/>
    <dgm:cxn modelId="{109FE6B0-4762-4F76-9C00-0CA38EB8FF4B}" type="presOf" srcId="{37043096-CB22-4E56-81DE-80A326364FF2}" destId="{8E50CC2C-E0AB-45FC-AA8D-02462107D0B1}" srcOrd="0" destOrd="0" presId="urn:microsoft.com/office/officeart/2005/8/layout/bProcess4"/>
    <dgm:cxn modelId="{98E9F890-1CF8-4979-AB88-2D01F2E0B2B6}" type="presOf" srcId="{2D4903E6-E0D3-4BE2-8BC9-CFF94A376C00}" destId="{B8256EB4-4494-434B-B545-BC6281474C9B}" srcOrd="0" destOrd="0" presId="urn:microsoft.com/office/officeart/2005/8/layout/bProcess4"/>
    <dgm:cxn modelId="{937CED04-7CFF-476D-9E72-1BA5DC7A0909}" srcId="{8C80EB19-C446-4E10-A04E-C229D5256507}" destId="{A6923C53-0F8C-4F7E-BF3B-D4DE36F886D9}" srcOrd="1" destOrd="0" parTransId="{05D50F57-C530-4C1F-8BB1-1B8941C409AD}" sibTransId="{5ECCB51A-4895-475C-B6D0-864A4C17D2AC}"/>
    <dgm:cxn modelId="{48A272FF-9031-4EFA-8AC5-20EF6B5FF959}" srcId="{8C80EB19-C446-4E10-A04E-C229D5256507}" destId="{CA498FA0-0D4A-4E19-B09F-7B1D81460D57}" srcOrd="6" destOrd="0" parTransId="{38CF2033-A753-466C-919D-92AE3762AFFA}" sibTransId="{AF21C8EF-8A33-47C1-A5F4-8B19BFBCF58A}"/>
    <dgm:cxn modelId="{89E648A3-4F37-4DD5-B66E-B9C26E12E6D1}" type="presOf" srcId="{D936FFDB-9E55-43E1-A48D-E09A4EAF7DEE}" destId="{10058700-141C-444A-8874-A38555917EAE}" srcOrd="0" destOrd="0" presId="urn:microsoft.com/office/officeart/2005/8/layout/bProcess4"/>
    <dgm:cxn modelId="{17579EA8-A716-4E2D-93CF-5229E200DBBE}" type="presOf" srcId="{A6923C53-0F8C-4F7E-BF3B-D4DE36F886D9}" destId="{F29C19EC-01CB-4866-951F-6690CD2F54D4}" srcOrd="0" destOrd="0" presId="urn:microsoft.com/office/officeart/2005/8/layout/bProcess4"/>
    <dgm:cxn modelId="{78BD20C8-9185-4995-8886-3CA363F88340}" srcId="{8C80EB19-C446-4E10-A04E-C229D5256507}" destId="{CD91FD92-3098-4F50-88BB-9FD9BF9F791D}" srcOrd="2" destOrd="0" parTransId="{D9E7D47E-60D2-4447-BF10-2F1BEF153673}" sibTransId="{F7B6A0BE-B7FD-437A-BD16-9E9F8A9EB2E0}"/>
    <dgm:cxn modelId="{69231DB3-B96E-401D-A5E8-4D7097691499}" srcId="{8C80EB19-C446-4E10-A04E-C229D5256507}" destId="{6FEDBDDF-B102-4AD5-82B0-3CA589DD23DF}" srcOrd="0" destOrd="0" parTransId="{413B26C4-5E7C-420A-B85B-F40B8D67EA32}" sibTransId="{6A7285FE-C81B-4034-BEAC-80A663366F0C}"/>
    <dgm:cxn modelId="{2C46739B-5770-4BDD-828E-92CC00A9CA4B}" type="presOf" srcId="{5ECCB51A-4895-475C-B6D0-864A4C17D2AC}" destId="{2E9B9C86-B277-43F4-9B00-BAEBB6A15428}" srcOrd="0" destOrd="0" presId="urn:microsoft.com/office/officeart/2005/8/layout/bProcess4"/>
    <dgm:cxn modelId="{E0D3B90A-07E6-41A3-B6C4-D82FB518CFEE}" type="presOf" srcId="{8C80EB19-C446-4E10-A04E-C229D5256507}" destId="{6327A7AC-6F0F-417E-A9A2-B82BE6D1F42E}" srcOrd="0" destOrd="0" presId="urn:microsoft.com/office/officeart/2005/8/layout/bProcess4"/>
    <dgm:cxn modelId="{D210C741-2F8F-4036-BFB0-D759BA3E2C49}" type="presOf" srcId="{CD91FD92-3098-4F50-88BB-9FD9BF9F791D}" destId="{4EAAC4FE-1CBC-451D-A5DC-F5F548EE8A72}" srcOrd="0" destOrd="0" presId="urn:microsoft.com/office/officeart/2005/8/layout/bProcess4"/>
    <dgm:cxn modelId="{6245AEF9-1115-44D9-818F-6B32E72E52B5}" type="presOf" srcId="{6C7D81D8-FEC6-4D09-9A94-4D86EA276531}" destId="{3BE375E0-6DE0-4E23-9D6B-D508203FCA07}" srcOrd="0" destOrd="0" presId="urn:microsoft.com/office/officeart/2005/8/layout/bProcess4"/>
    <dgm:cxn modelId="{7C0288DC-B272-4EC9-90AB-6837DB7DDB9D}" type="presOf" srcId="{6601893A-80B6-4ABD-8E8F-E1723D20626B}" destId="{AA6186F4-FBAD-4043-8CAB-A1AF67A98CEB}" srcOrd="0" destOrd="0" presId="urn:microsoft.com/office/officeart/2005/8/layout/bProcess4"/>
    <dgm:cxn modelId="{45B479F3-BE7F-4EAD-A150-329DE252FADB}" type="presOf" srcId="{6A7285FE-C81B-4034-BEAC-80A663366F0C}" destId="{4BB042D9-E182-4005-BD62-6C1F092CABAC}" srcOrd="0" destOrd="0" presId="urn:microsoft.com/office/officeart/2005/8/layout/bProcess4"/>
    <dgm:cxn modelId="{8DA4A374-EE0A-443A-84F7-323F6425489E}" type="presParOf" srcId="{6327A7AC-6F0F-417E-A9A2-B82BE6D1F42E}" destId="{0A0DEF22-EE98-4BB6-9035-5666A624431D}" srcOrd="0" destOrd="0" presId="urn:microsoft.com/office/officeart/2005/8/layout/bProcess4"/>
    <dgm:cxn modelId="{E227D5EF-6761-4AAE-8E82-C340F9532005}" type="presParOf" srcId="{0A0DEF22-EE98-4BB6-9035-5666A624431D}" destId="{51DA08E4-C608-4F82-ACFF-91243E093443}" srcOrd="0" destOrd="0" presId="urn:microsoft.com/office/officeart/2005/8/layout/bProcess4"/>
    <dgm:cxn modelId="{E2A1662B-3603-49D0-82FA-362ABD9721A0}" type="presParOf" srcId="{0A0DEF22-EE98-4BB6-9035-5666A624431D}" destId="{CC93EB17-4C9A-4E6C-B6CF-2EA2AD197CE8}" srcOrd="1" destOrd="0" presId="urn:microsoft.com/office/officeart/2005/8/layout/bProcess4"/>
    <dgm:cxn modelId="{2AFEBE5A-9F8D-4348-8A25-7E12B0FC42B4}" type="presParOf" srcId="{6327A7AC-6F0F-417E-A9A2-B82BE6D1F42E}" destId="{4BB042D9-E182-4005-BD62-6C1F092CABAC}" srcOrd="1" destOrd="0" presId="urn:microsoft.com/office/officeart/2005/8/layout/bProcess4"/>
    <dgm:cxn modelId="{F420DF89-FBA5-4A53-9074-AE8BEC6D1798}" type="presParOf" srcId="{6327A7AC-6F0F-417E-A9A2-B82BE6D1F42E}" destId="{9ABFFF39-7E34-43F7-B283-746E6718FA4B}" srcOrd="2" destOrd="0" presId="urn:microsoft.com/office/officeart/2005/8/layout/bProcess4"/>
    <dgm:cxn modelId="{9AD72B0F-828D-4EAE-9D9E-5E4F0B628C3E}" type="presParOf" srcId="{9ABFFF39-7E34-43F7-B283-746E6718FA4B}" destId="{5567E4E4-8FC5-453E-8E05-8E9592F8A6F2}" srcOrd="0" destOrd="0" presId="urn:microsoft.com/office/officeart/2005/8/layout/bProcess4"/>
    <dgm:cxn modelId="{BB1FFF67-326B-4191-AB03-2BE9DE6B4386}" type="presParOf" srcId="{9ABFFF39-7E34-43F7-B283-746E6718FA4B}" destId="{F29C19EC-01CB-4866-951F-6690CD2F54D4}" srcOrd="1" destOrd="0" presId="urn:microsoft.com/office/officeart/2005/8/layout/bProcess4"/>
    <dgm:cxn modelId="{B70A3E94-30E6-49F8-B48D-6BC26414A1AA}" type="presParOf" srcId="{6327A7AC-6F0F-417E-A9A2-B82BE6D1F42E}" destId="{2E9B9C86-B277-43F4-9B00-BAEBB6A15428}" srcOrd="3" destOrd="0" presId="urn:microsoft.com/office/officeart/2005/8/layout/bProcess4"/>
    <dgm:cxn modelId="{AB5317EC-E5FF-4095-9D53-FFC07A81A6D5}" type="presParOf" srcId="{6327A7AC-6F0F-417E-A9A2-B82BE6D1F42E}" destId="{371C09D0-76AF-4D2D-8035-7D5FB7EA4E50}" srcOrd="4" destOrd="0" presId="urn:microsoft.com/office/officeart/2005/8/layout/bProcess4"/>
    <dgm:cxn modelId="{A4429F8F-F451-4A95-94ED-45821640D1CD}" type="presParOf" srcId="{371C09D0-76AF-4D2D-8035-7D5FB7EA4E50}" destId="{49720002-5D9D-442B-9392-F9901A8CEAF3}" srcOrd="0" destOrd="0" presId="urn:microsoft.com/office/officeart/2005/8/layout/bProcess4"/>
    <dgm:cxn modelId="{3BE78DD7-8BAC-4EF9-A28F-30FBB075BE92}" type="presParOf" srcId="{371C09D0-76AF-4D2D-8035-7D5FB7EA4E50}" destId="{4EAAC4FE-1CBC-451D-A5DC-F5F548EE8A72}" srcOrd="1" destOrd="0" presId="urn:microsoft.com/office/officeart/2005/8/layout/bProcess4"/>
    <dgm:cxn modelId="{138D7954-B016-494C-ADC4-5A1A8AF41591}" type="presParOf" srcId="{6327A7AC-6F0F-417E-A9A2-B82BE6D1F42E}" destId="{B5C7E752-D13E-4D42-A751-766C598D2FA3}" srcOrd="5" destOrd="0" presId="urn:microsoft.com/office/officeart/2005/8/layout/bProcess4"/>
    <dgm:cxn modelId="{04D6B9CE-6181-420F-A727-A32178BB3FC0}" type="presParOf" srcId="{6327A7AC-6F0F-417E-A9A2-B82BE6D1F42E}" destId="{ADF7D844-0287-45BE-B9DA-C7210E9C4226}" srcOrd="6" destOrd="0" presId="urn:microsoft.com/office/officeart/2005/8/layout/bProcess4"/>
    <dgm:cxn modelId="{999CF0F1-D59B-481A-BDB1-A5DC9348D086}" type="presParOf" srcId="{ADF7D844-0287-45BE-B9DA-C7210E9C4226}" destId="{C5E976E1-CA3D-4DB5-AF0D-0085EE6858E7}" srcOrd="0" destOrd="0" presId="urn:microsoft.com/office/officeart/2005/8/layout/bProcess4"/>
    <dgm:cxn modelId="{7BC7428D-7756-4EE1-80F2-B341EC5322AF}" type="presParOf" srcId="{ADF7D844-0287-45BE-B9DA-C7210E9C4226}" destId="{AA6186F4-FBAD-4043-8CAB-A1AF67A98CEB}" srcOrd="1" destOrd="0" presId="urn:microsoft.com/office/officeart/2005/8/layout/bProcess4"/>
    <dgm:cxn modelId="{6EEFA8EC-49DC-4E8C-A92C-61503F261EF0}" type="presParOf" srcId="{6327A7AC-6F0F-417E-A9A2-B82BE6D1F42E}" destId="{222BDD5E-1B6A-42D9-B03A-EB381E3EB251}" srcOrd="7" destOrd="0" presId="urn:microsoft.com/office/officeart/2005/8/layout/bProcess4"/>
    <dgm:cxn modelId="{BD4A0382-994B-4322-85BC-798330B11DD1}" type="presParOf" srcId="{6327A7AC-6F0F-417E-A9A2-B82BE6D1F42E}" destId="{567F3492-800C-4590-B58C-181F583F34CB}" srcOrd="8" destOrd="0" presId="urn:microsoft.com/office/officeart/2005/8/layout/bProcess4"/>
    <dgm:cxn modelId="{6CF5E306-282E-45D1-8A26-B75AC1354A45}" type="presParOf" srcId="{567F3492-800C-4590-B58C-181F583F34CB}" destId="{F366584F-2AE4-4774-9B08-01764C51D327}" srcOrd="0" destOrd="0" presId="urn:microsoft.com/office/officeart/2005/8/layout/bProcess4"/>
    <dgm:cxn modelId="{5414216B-8A63-451A-BF1D-BBE08338D0A6}" type="presParOf" srcId="{567F3492-800C-4590-B58C-181F583F34CB}" destId="{8E50CC2C-E0AB-45FC-AA8D-02462107D0B1}" srcOrd="1" destOrd="0" presId="urn:microsoft.com/office/officeart/2005/8/layout/bProcess4"/>
    <dgm:cxn modelId="{96C1A5F6-8024-4A60-8E42-6F487ED39344}" type="presParOf" srcId="{6327A7AC-6F0F-417E-A9A2-B82BE6D1F42E}" destId="{10058700-141C-444A-8874-A38555917EAE}" srcOrd="9" destOrd="0" presId="urn:microsoft.com/office/officeart/2005/8/layout/bProcess4"/>
    <dgm:cxn modelId="{7737DFAF-ACE2-454A-B7E9-790951FC6CC8}" type="presParOf" srcId="{6327A7AC-6F0F-417E-A9A2-B82BE6D1F42E}" destId="{1FCCBC8B-BC54-485A-B827-998A0CEAB259}" srcOrd="10" destOrd="0" presId="urn:microsoft.com/office/officeart/2005/8/layout/bProcess4"/>
    <dgm:cxn modelId="{315C5E2F-DA1A-46BF-9A74-62D58525E78B}" type="presParOf" srcId="{1FCCBC8B-BC54-485A-B827-998A0CEAB259}" destId="{EF3E237F-3637-4EE8-AF1E-906771E4F60F}" srcOrd="0" destOrd="0" presId="urn:microsoft.com/office/officeart/2005/8/layout/bProcess4"/>
    <dgm:cxn modelId="{D3B1B735-2B39-439F-90E7-EB1D66A7A75E}" type="presParOf" srcId="{1FCCBC8B-BC54-485A-B827-998A0CEAB259}" destId="{B8256EB4-4494-434B-B545-BC6281474C9B}" srcOrd="1" destOrd="0" presId="urn:microsoft.com/office/officeart/2005/8/layout/bProcess4"/>
    <dgm:cxn modelId="{E5BE3ADC-5C41-4B95-966B-402CA08EAC95}" type="presParOf" srcId="{6327A7AC-6F0F-417E-A9A2-B82BE6D1F42E}" destId="{3BE375E0-6DE0-4E23-9D6B-D508203FCA07}" srcOrd="11" destOrd="0" presId="urn:microsoft.com/office/officeart/2005/8/layout/bProcess4"/>
    <dgm:cxn modelId="{219740B9-1EA5-4DA3-BB8B-45860EA9A569}" type="presParOf" srcId="{6327A7AC-6F0F-417E-A9A2-B82BE6D1F42E}" destId="{8A98856F-65B8-42B4-8AF8-8BB1AD99C544}" srcOrd="12" destOrd="0" presId="urn:microsoft.com/office/officeart/2005/8/layout/bProcess4"/>
    <dgm:cxn modelId="{812D6392-6BDE-4F13-BE36-60E76742D731}" type="presParOf" srcId="{8A98856F-65B8-42B4-8AF8-8BB1AD99C544}" destId="{893A3881-F89C-4D14-9739-3552F1D902E1}" srcOrd="0" destOrd="0" presId="urn:microsoft.com/office/officeart/2005/8/layout/bProcess4"/>
    <dgm:cxn modelId="{7DE66E04-C296-4661-891F-498EEEBF8E07}" type="presParOf" srcId="{8A98856F-65B8-42B4-8AF8-8BB1AD99C544}" destId="{1FD4D9B0-8ADE-4F57-A1E8-36A55C888F4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042D9-E182-4005-BD62-6C1F092CABAC}">
      <dsp:nvSpPr>
        <dsp:cNvPr id="0" name=""/>
        <dsp:cNvSpPr/>
      </dsp:nvSpPr>
      <dsp:spPr>
        <a:xfrm rot="5400000">
          <a:off x="-386333" y="1661193"/>
          <a:ext cx="1706069" cy="2059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3EB17-4C9A-4E6C-B6CF-2EA2AD197CE8}">
      <dsp:nvSpPr>
        <dsp:cNvPr id="0" name=""/>
        <dsp:cNvSpPr/>
      </dsp:nvSpPr>
      <dsp:spPr>
        <a:xfrm>
          <a:off x="4215" y="569546"/>
          <a:ext cx="2287860" cy="13727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Step 1    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Referring a Concern</a:t>
          </a:r>
          <a:endParaRPr lang="en-US" sz="1700" b="1" kern="1200" dirty="0"/>
        </a:p>
      </dsp:txBody>
      <dsp:txXfrm>
        <a:off x="44420" y="609751"/>
        <a:ext cx="2207450" cy="1292306"/>
      </dsp:txXfrm>
    </dsp:sp>
    <dsp:sp modelId="{2E9B9C86-B277-43F4-9B00-BAEBB6A15428}">
      <dsp:nvSpPr>
        <dsp:cNvPr id="0" name=""/>
        <dsp:cNvSpPr/>
      </dsp:nvSpPr>
      <dsp:spPr>
        <a:xfrm rot="5400000">
          <a:off x="-386333" y="3377088"/>
          <a:ext cx="1706069" cy="2059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C19EC-01CB-4866-951F-6690CD2F54D4}">
      <dsp:nvSpPr>
        <dsp:cNvPr id="0" name=""/>
        <dsp:cNvSpPr/>
      </dsp:nvSpPr>
      <dsp:spPr>
        <a:xfrm>
          <a:off x="4215" y="2285441"/>
          <a:ext cx="2287860" cy="13727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Step 2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Routing the Referral</a:t>
          </a:r>
        </a:p>
      </dsp:txBody>
      <dsp:txXfrm>
        <a:off x="44420" y="2325646"/>
        <a:ext cx="2207450" cy="1292306"/>
      </dsp:txXfrm>
    </dsp:sp>
    <dsp:sp modelId="{B5C7E752-D13E-4D42-A751-766C598D2FA3}">
      <dsp:nvSpPr>
        <dsp:cNvPr id="0" name=""/>
        <dsp:cNvSpPr/>
      </dsp:nvSpPr>
      <dsp:spPr>
        <a:xfrm>
          <a:off x="471613" y="4235036"/>
          <a:ext cx="3033028" cy="2059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AC4FE-1CBC-451D-A5DC-F5F548EE8A72}">
      <dsp:nvSpPr>
        <dsp:cNvPr id="0" name=""/>
        <dsp:cNvSpPr/>
      </dsp:nvSpPr>
      <dsp:spPr>
        <a:xfrm>
          <a:off x="4215" y="4001337"/>
          <a:ext cx="2287860" cy="13727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Step 3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Preparing </a:t>
          </a:r>
          <a:r>
            <a:rPr lang="en-US" sz="1700" b="1" kern="1200" dirty="0"/>
            <a:t>for the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Section 504 Evaluation</a:t>
          </a:r>
        </a:p>
      </dsp:txBody>
      <dsp:txXfrm>
        <a:off x="44420" y="4041542"/>
        <a:ext cx="2207450" cy="1292306"/>
      </dsp:txXfrm>
    </dsp:sp>
    <dsp:sp modelId="{222BDD5E-1B6A-42D9-B03A-EB381E3EB251}">
      <dsp:nvSpPr>
        <dsp:cNvPr id="0" name=""/>
        <dsp:cNvSpPr/>
      </dsp:nvSpPr>
      <dsp:spPr>
        <a:xfrm rot="16200000">
          <a:off x="2656520" y="3377088"/>
          <a:ext cx="1706069" cy="2059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186F4-FBAD-4043-8CAB-A1AF67A98CEB}">
      <dsp:nvSpPr>
        <dsp:cNvPr id="0" name=""/>
        <dsp:cNvSpPr/>
      </dsp:nvSpPr>
      <dsp:spPr>
        <a:xfrm>
          <a:off x="3047069" y="4001337"/>
          <a:ext cx="2287860" cy="13727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Step 4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Section  504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700" b="1" kern="1200" dirty="0" smtClean="0"/>
            <a:t>Determining the</a:t>
          </a: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Eligibility</a:t>
          </a:r>
          <a:endParaRPr lang="en-US" sz="1700" kern="1200" dirty="0"/>
        </a:p>
      </dsp:txBody>
      <dsp:txXfrm>
        <a:off x="3087274" y="4041542"/>
        <a:ext cx="2207450" cy="1292306"/>
      </dsp:txXfrm>
    </dsp:sp>
    <dsp:sp modelId="{10058700-141C-444A-8874-A38555917EAE}">
      <dsp:nvSpPr>
        <dsp:cNvPr id="0" name=""/>
        <dsp:cNvSpPr/>
      </dsp:nvSpPr>
      <dsp:spPr>
        <a:xfrm rot="16200000">
          <a:off x="2656520" y="1661193"/>
          <a:ext cx="1706069" cy="2059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0CC2C-E0AB-45FC-AA8D-02462107D0B1}">
      <dsp:nvSpPr>
        <dsp:cNvPr id="0" name=""/>
        <dsp:cNvSpPr/>
      </dsp:nvSpPr>
      <dsp:spPr>
        <a:xfrm>
          <a:off x="3047069" y="2285441"/>
          <a:ext cx="2287860" cy="13727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Step 5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Section 504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Accommodation Plan Development</a:t>
          </a:r>
        </a:p>
      </dsp:txBody>
      <dsp:txXfrm>
        <a:off x="3087274" y="2325646"/>
        <a:ext cx="2207450" cy="1292306"/>
      </dsp:txXfrm>
    </dsp:sp>
    <dsp:sp modelId="{3BE375E0-6DE0-4E23-9D6B-D508203FCA07}">
      <dsp:nvSpPr>
        <dsp:cNvPr id="0" name=""/>
        <dsp:cNvSpPr/>
      </dsp:nvSpPr>
      <dsp:spPr>
        <a:xfrm>
          <a:off x="3514468" y="803245"/>
          <a:ext cx="3033028" cy="2059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56EB4-4494-434B-B545-BC6281474C9B}">
      <dsp:nvSpPr>
        <dsp:cNvPr id="0" name=""/>
        <dsp:cNvSpPr/>
      </dsp:nvSpPr>
      <dsp:spPr>
        <a:xfrm>
          <a:off x="3047069" y="569546"/>
          <a:ext cx="2287860" cy="13727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Step 6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Implementing the </a:t>
          </a:r>
          <a:r>
            <a:rPr lang="en-US" sz="1700" b="1" kern="1200" dirty="0"/>
            <a:t>Section 504 Plan</a:t>
          </a:r>
        </a:p>
      </dsp:txBody>
      <dsp:txXfrm>
        <a:off x="3087274" y="609751"/>
        <a:ext cx="2207450" cy="1292306"/>
      </dsp:txXfrm>
    </dsp:sp>
    <dsp:sp modelId="{1FD4D9B0-8ADE-4F57-A1E8-36A55C888F49}">
      <dsp:nvSpPr>
        <dsp:cNvPr id="0" name=""/>
        <dsp:cNvSpPr/>
      </dsp:nvSpPr>
      <dsp:spPr>
        <a:xfrm>
          <a:off x="6089924" y="569546"/>
          <a:ext cx="2287860" cy="13727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Step 7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Annual Review </a:t>
          </a:r>
          <a:r>
            <a:rPr lang="en-US" sz="1700" b="1" kern="1200" dirty="0" smtClean="0"/>
            <a:t>and </a:t>
          </a:r>
          <a:r>
            <a:rPr lang="en-US" sz="1700" b="1" kern="1200" dirty="0"/>
            <a:t>Special Meetings</a:t>
          </a:r>
        </a:p>
      </dsp:txBody>
      <dsp:txXfrm>
        <a:off x="6130129" y="609751"/>
        <a:ext cx="2207450" cy="1292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760BF-1633-429A-A7DA-95EDF9083E83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760F1-352F-4362-BCF5-29BC357A9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01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95D66D-22DC-47B1-97C5-94725D8A41EB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CE72A2-A246-4AED-85DA-910D9292E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79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7FCC0-170A-41B4-BC0C-A45F2CF2FCE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1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E72A2-A246-4AED-85DA-910D9292E1A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E72A2-A246-4AED-85DA-910D9292E1A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E72A2-A246-4AED-85DA-910D9292E1A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E72A2-A246-4AED-85DA-910D9292E1A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E72A2-A246-4AED-85DA-910D9292E1A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E72A2-A246-4AED-85DA-910D9292E1A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E72A2-A246-4AED-85DA-910D9292E1A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E72A2-A246-4AED-85DA-910D9292E1A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E72A2-A246-4AED-85DA-910D9292E1A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E72A2-A246-4AED-85DA-910D9292E1A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E72A2-A246-4AED-85DA-910D9292E1A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E72A2-A246-4AED-85DA-910D9292E1A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E72A2-A246-4AED-85DA-910D9292E1A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E72A2-A246-4AED-85DA-910D9292E1A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E72A2-A246-4AED-85DA-910D9292E1A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E72A2-A246-4AED-85DA-910D9292E1A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E72A2-A246-4AED-85DA-910D9292E1A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E72A2-A246-4AED-85DA-910D9292E1A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E72A2-A246-4AED-85DA-910D9292E1A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E72A2-A246-4AED-85DA-910D9292E1A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31429-FAFE-44FE-A1A1-97CCCF51A5B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31429-FAFE-44FE-A1A1-97CCCF51A5B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E72A2-A246-4AED-85DA-910D9292E1A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E72A2-A246-4AED-85DA-910D9292E1A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E72A2-A246-4AED-85DA-910D9292E1A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E72A2-A246-4AED-85DA-910D9292E1A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E72A2-A246-4AED-85DA-910D9292E1A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E72A2-A246-4AED-85DA-910D9292E1A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E72A2-A246-4AED-85DA-910D9292E1A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9577-508E-4499-89BD-3C0BF7A7435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2FC5-BFEA-41E5-B06D-59E5D44B6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9577-508E-4499-89BD-3C0BF7A7435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2FC5-BFEA-41E5-B06D-59E5D44B6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9577-508E-4499-89BD-3C0BF7A7435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2FC5-BFEA-41E5-B06D-59E5D44B6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MS Logo 485U ®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878" y="127844"/>
            <a:ext cx="1750245" cy="746665"/>
          </a:xfrm>
          <a:prstGeom prst="rect">
            <a:avLst/>
          </a:prstGeom>
        </p:spPr>
      </p:pic>
      <p:pic>
        <p:nvPicPr>
          <p:cNvPr id="17" name="Picture 16" descr="Every Child_Tag_CM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215" y="950709"/>
            <a:ext cx="3491571" cy="310955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0" y="5797664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-3" y="6793661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6"/>
          <p:cNvGrpSpPr/>
          <p:nvPr userDrawn="1"/>
        </p:nvGrpSpPr>
        <p:grpSpPr>
          <a:xfrm>
            <a:off x="-501" y="5849504"/>
            <a:ext cx="9144000" cy="881056"/>
            <a:chOff x="482601" y="1330784"/>
            <a:chExt cx="8605528" cy="814858"/>
          </a:xfrm>
        </p:grpSpPr>
        <p:pic>
          <p:nvPicPr>
            <p:cNvPr id="18" name="Picture 17" descr="1b.jp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01" y="1337890"/>
              <a:ext cx="743516" cy="807750"/>
            </a:xfrm>
            <a:prstGeom prst="rect">
              <a:avLst/>
            </a:prstGeom>
          </p:spPr>
        </p:pic>
        <p:pic>
          <p:nvPicPr>
            <p:cNvPr id="19" name="Picture 18" descr="3b.jp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463" y="1341307"/>
              <a:ext cx="558075" cy="804333"/>
            </a:xfrm>
            <a:prstGeom prst="rect">
              <a:avLst/>
            </a:prstGeom>
          </p:spPr>
        </p:pic>
        <p:pic>
          <p:nvPicPr>
            <p:cNvPr id="20" name="Picture 19" descr="4b.jp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153" y="1341307"/>
              <a:ext cx="622997" cy="804333"/>
            </a:xfrm>
            <a:prstGeom prst="rect">
              <a:avLst/>
            </a:prstGeom>
          </p:spPr>
        </p:pic>
        <p:pic>
          <p:nvPicPr>
            <p:cNvPr id="27" name="Picture 26" descr="2b.jp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28650" y="1341308"/>
              <a:ext cx="659479" cy="804334"/>
            </a:xfrm>
            <a:prstGeom prst="rect">
              <a:avLst/>
            </a:prstGeom>
          </p:spPr>
        </p:pic>
        <p:pic>
          <p:nvPicPr>
            <p:cNvPr id="28" name="Picture 27" descr="Berryhill_005.jp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0076" y="1330784"/>
              <a:ext cx="466052" cy="814856"/>
            </a:xfrm>
            <a:prstGeom prst="rect">
              <a:avLst/>
            </a:prstGeom>
          </p:spPr>
        </p:pic>
        <p:pic>
          <p:nvPicPr>
            <p:cNvPr id="2" name="Picture 1" descr="Oaklawn Language Academy_16.jp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664" y="1330784"/>
              <a:ext cx="1395473" cy="814856"/>
            </a:xfrm>
            <a:prstGeom prst="rect">
              <a:avLst/>
            </a:prstGeom>
          </p:spPr>
        </p:pic>
        <p:pic>
          <p:nvPicPr>
            <p:cNvPr id="3" name="Picture 2" descr="Pre-K Druid Hills_12.jp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9739" y="1341307"/>
              <a:ext cx="1351354" cy="804333"/>
            </a:xfrm>
            <a:prstGeom prst="rect">
              <a:avLst/>
            </a:prstGeom>
          </p:spPr>
        </p:pic>
        <p:pic>
          <p:nvPicPr>
            <p:cNvPr id="5" name="Picture 4" descr="1.jp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5485" y="1332841"/>
              <a:ext cx="1222256" cy="812800"/>
            </a:xfrm>
            <a:prstGeom prst="rect">
              <a:avLst/>
            </a:prstGeom>
          </p:spPr>
        </p:pic>
        <p:pic>
          <p:nvPicPr>
            <p:cNvPr id="6" name="Picture 5" descr="2.jp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9313" y="1341307"/>
              <a:ext cx="1209523" cy="804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91053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9577-508E-4499-89BD-3C0BF7A7435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2FC5-BFEA-41E5-B06D-59E5D44B6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9577-508E-4499-89BD-3C0BF7A7435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2FC5-BFEA-41E5-B06D-59E5D44B6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9577-508E-4499-89BD-3C0BF7A7435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2FC5-BFEA-41E5-B06D-59E5D44B6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9577-508E-4499-89BD-3C0BF7A7435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2FC5-BFEA-41E5-B06D-59E5D44B6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9577-508E-4499-89BD-3C0BF7A7435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2FC5-BFEA-41E5-B06D-59E5D44B6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9577-508E-4499-89BD-3C0BF7A7435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2FC5-BFEA-41E5-B06D-59E5D44B6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9577-508E-4499-89BD-3C0BF7A7435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2FC5-BFEA-41E5-B06D-59E5D44B6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9577-508E-4499-89BD-3C0BF7A7435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2FC5-BFEA-41E5-B06D-59E5D44B6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C9577-508E-4499-89BD-3C0BF7A7435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62FC5-BFEA-41E5-B06D-59E5D44B67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../2013%20Form%20Revisions/Initial%20Process/Documentation%20of%20Eligibility%20%20%20%20820406%20%20RE%20913.doc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../../2013%20Form%20Revisions/Initial%20Process/Accommodation%20Plan_with%20Testing%20Forms%20%208207%20%20Re%20913.doc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../../2013%20Form%20Revisions/Initial%20Process/Notification%20of%20Refusal%20to%20use%20Section%20504%20Accommodations%20(2).doc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../2013%20Form%20Revisions/Initial%20Process/Referral%20of%20Concern%20%208202%20%20%20%20%20913.doc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../2013%20Form%20Revisions/Initial%20Process/Parent%20Guardian%20%20Consent%20for%20Initial%20Section%20504%20Evaluation%20%208203%20%20Re%20913.doc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../../2013%20Form%20Revisions/Initial%20Process/Parent%20Student%20Rights%20and%20Procedural%20Safeguards.doc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1524000"/>
            <a:ext cx="7620000" cy="2209800"/>
          </a:xfrm>
          <a:prstGeom prst="rect">
            <a:avLst/>
          </a:prstGeom>
        </p:spPr>
        <p:txBody>
          <a:bodyPr/>
          <a:lstStyle/>
          <a:p>
            <a:pPr lvl="0" algn="ctr" defTabSz="457200" fontAlgn="auto">
              <a:spcAft>
                <a:spcPts val="0"/>
              </a:spcAft>
              <a:defRPr/>
            </a:pPr>
            <a:endParaRPr lang="en-US" sz="3600" b="1" spc="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ctr" defTabSz="457200" fontAlgn="auto">
              <a:spcAft>
                <a:spcPts val="0"/>
              </a:spcAft>
              <a:defRPr/>
            </a:pPr>
            <a:r>
              <a:rPr lang="en-US" sz="3600" b="1" spc="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Section 504</a:t>
            </a:r>
          </a:p>
          <a:p>
            <a:pPr lvl="0" algn="ctr" defTabSz="457200" fontAlgn="auto">
              <a:spcAft>
                <a:spcPts val="0"/>
              </a:spcAft>
              <a:defRPr/>
            </a:pPr>
            <a:r>
              <a:rPr kumimoji="0" lang="en-US" sz="3600" b="1" i="0" u="none" strike="noStrike" kern="1200" cap="none" spc="20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2013-2014 Updates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38200" y="4191000"/>
            <a:ext cx="7772400" cy="1219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Cynthia Vines  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District Section 504 Compliance Specialist   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September 20, 2013</a:t>
            </a:r>
          </a:p>
          <a:p>
            <a:pPr algn="ctr"/>
            <a:endParaRPr lang="en-US" sz="4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28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81903" y="375829"/>
            <a:ext cx="3802062" cy="1828800"/>
            <a:chOff x="-103616" y="4868721"/>
            <a:chExt cx="3108960" cy="2103120"/>
          </a:xfrm>
        </p:grpSpPr>
        <p:sp>
          <p:nvSpPr>
            <p:cNvPr id="8" name="Rounded Rectangle 7"/>
            <p:cNvSpPr/>
            <p:nvPr/>
          </p:nvSpPr>
          <p:spPr>
            <a:xfrm>
              <a:off x="-103616" y="4868721"/>
              <a:ext cx="3108960" cy="210312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9" name="Rounded Rectangle 4"/>
            <p:cNvSpPr/>
            <p:nvPr/>
          </p:nvSpPr>
          <p:spPr>
            <a:xfrm>
              <a:off x="179017" y="5126226"/>
              <a:ext cx="2496589" cy="1554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/>
                <a:t>Step 3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Preparing for the Section 504 Evaluation</a:t>
              </a:r>
              <a:endParaRPr lang="en-US" sz="2400" b="1" kern="1200" dirty="0"/>
            </a:p>
          </p:txBody>
        </p:sp>
      </p:grpSp>
      <p:sp>
        <p:nvSpPr>
          <p:cNvPr id="350210" name="Text Box 2"/>
          <p:cNvSpPr txBox="1">
            <a:spLocks noChangeArrowheads="1"/>
          </p:cNvSpPr>
          <p:nvPr/>
        </p:nvSpPr>
        <p:spPr bwMode="auto">
          <a:xfrm>
            <a:off x="712331" y="2852930"/>
            <a:ext cx="7719338" cy="2995564"/>
          </a:xfrm>
          <a:prstGeom prst="rect">
            <a:avLst/>
          </a:prstGeom>
          <a:solidFill>
            <a:srgbClr val="FFFFFF"/>
          </a:solidFill>
          <a:ln w="38100">
            <a:solidFill>
              <a:srgbClr val="5F497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Forms</a:t>
            </a: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800" dirty="0" smtClean="0">
              <a:cs typeface="Arial" pitchFamily="34" charset="0"/>
            </a:endParaRP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Teacher Input or Progress Monitoring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(8216)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Medical Release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(if not already obtained)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9081" y="260615"/>
            <a:ext cx="3859670" cy="1403952"/>
            <a:chOff x="-2" y="0"/>
            <a:chExt cx="3200400" cy="2133600"/>
          </a:xfrm>
        </p:grpSpPr>
        <p:sp>
          <p:nvSpPr>
            <p:cNvPr id="3" name="Rounded Rectangle 2"/>
            <p:cNvSpPr/>
            <p:nvPr/>
          </p:nvSpPr>
          <p:spPr>
            <a:xfrm>
              <a:off x="-2" y="0"/>
              <a:ext cx="3200400" cy="213360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0" y="85528"/>
              <a:ext cx="3154555" cy="1928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400" b="1" kern="1200" dirty="0"/>
                <a:t>Step 4</a:t>
              </a:r>
            </a:p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400" b="1" kern="1200" dirty="0"/>
                <a:t>Section  504 </a:t>
              </a:r>
            </a:p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400" b="1" dirty="0" smtClean="0"/>
                <a:t>Determining the </a:t>
              </a:r>
              <a:r>
                <a:rPr lang="en-US" sz="2400" b="1" kern="1200" dirty="0" smtClean="0"/>
                <a:t>Eligibility</a:t>
              </a:r>
              <a:endParaRPr lang="en-US" sz="2400" b="1" kern="1200" dirty="0"/>
            </a:p>
          </p:txBody>
        </p:sp>
      </p:grpSp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424296" y="2276860"/>
            <a:ext cx="8205811" cy="42053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Section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504 team determines if the student meets eligibility:</a:t>
            </a:r>
            <a:r>
              <a:rPr lang="en-US" sz="2400" dirty="0" smtClean="0">
                <a:latin typeface="Arial Narrow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 Narrow" pitchFamily="34" charset="0"/>
                <a:cs typeface="Arial" pitchFamily="34" charset="0"/>
              </a:rPr>
              <a:t>“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 mental /physical impairment that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substantially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impairs a 	major life activity or major body function.”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Arial" pitchFamily="34" charset="0"/>
              </a:rPr>
              <a:t>Two questions: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endParaRPr lang="en-US" sz="300" dirty="0" smtClean="0">
              <a:latin typeface="Arial Narrow" pitchFamily="34" charset="0"/>
              <a:cs typeface="Arial" pitchFamily="34" charset="0"/>
            </a:endParaRPr>
          </a:p>
          <a:p>
            <a:pPr marL="225425" indent="-225425" fontAlgn="base">
              <a:spcBef>
                <a:spcPct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000" dirty="0" smtClean="0">
                <a:latin typeface="Arial Narrow" pitchFamily="34" charset="0"/>
                <a:ea typeface="Calibri" pitchFamily="34" charset="0"/>
                <a:cs typeface="Arial" pitchFamily="34" charset="0"/>
              </a:rPr>
              <a:t>To what degree does the student’s impairment limit a major life activity or major bodily function?</a:t>
            </a:r>
          </a:p>
          <a:p>
            <a:pPr marL="225425" indent="-225425" fontAlgn="base">
              <a:spcBef>
                <a:spcPct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000" dirty="0" smtClean="0">
                <a:latin typeface="Arial Narrow" pitchFamily="34" charset="0"/>
                <a:ea typeface="Calibri" pitchFamily="34" charset="0"/>
                <a:cs typeface="Arial" pitchFamily="34" charset="0"/>
              </a:rPr>
              <a:t>Does the student need accommodations, services or supports to access the benefits of public education at a level similar to his/her non-disabled peers?</a:t>
            </a:r>
            <a:r>
              <a:rPr lang="en-US" sz="2000" dirty="0" smtClean="0">
                <a:latin typeface="Arial Narrow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n-US" sz="2400" dirty="0" smtClean="0"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2400" dirty="0" smtClean="0"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2400" dirty="0" smtClean="0"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2400" dirty="0" smtClean="0"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Text Box 2"/>
          <p:cNvSpPr txBox="1">
            <a:spLocks noChangeArrowheads="1"/>
          </p:cNvSpPr>
          <p:nvPr/>
        </p:nvSpPr>
        <p:spPr bwMode="auto">
          <a:xfrm>
            <a:off x="481902" y="2161646"/>
            <a:ext cx="8180195" cy="3629241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Forms</a:t>
            </a:r>
            <a:endParaRPr lang="en-US" sz="2400" dirty="0" smtClean="0">
              <a:cs typeface="Arial" pitchFamily="34" charset="0"/>
            </a:endParaRPr>
          </a:p>
          <a:p>
            <a:pPr marL="119063" lvl="1" indent="-119063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i="1" dirty="0" smtClean="0">
                <a:cs typeface="Arial" pitchFamily="34" charset="0"/>
              </a:rPr>
              <a:t>Parent/Guardian Notification of a Section 504 Team Meeting   </a:t>
            </a:r>
            <a:r>
              <a:rPr lang="en-US" sz="2400" dirty="0" smtClean="0">
                <a:cs typeface="Arial" pitchFamily="34" charset="0"/>
              </a:rPr>
              <a:t>(8205)</a:t>
            </a:r>
          </a:p>
          <a:p>
            <a:pPr marL="119063" marR="0" lvl="1" indent="-119063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  <a:hlinkClick r:id="rId3" action="ppaction://hlinkfile"/>
              </a:rPr>
              <a:t>Documentation of Eligibility for Section 504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(8204-06)</a:t>
            </a:r>
          </a:p>
          <a:p>
            <a:pPr marL="119063" marR="0" lvl="1" indent="-119063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Team Meeting Notes</a:t>
            </a:r>
          </a:p>
          <a:p>
            <a:pPr marL="119063" indent="-11906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i="1" dirty="0" smtClean="0">
                <a:cs typeface="Arial" pitchFamily="34" charset="0"/>
              </a:rPr>
              <a:t>Parent/Guardian –Student Rights and Procedural Safeguards    </a:t>
            </a:r>
            <a:r>
              <a:rPr lang="en-US" sz="2400" dirty="0" smtClean="0">
                <a:cs typeface="Arial" pitchFamily="34" charset="0"/>
              </a:rPr>
              <a:t>(8201)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6689" y="318222"/>
            <a:ext cx="3168385" cy="1324961"/>
            <a:chOff x="0" y="0"/>
            <a:chExt cx="3200400" cy="2138195"/>
          </a:xfrm>
        </p:grpSpPr>
        <p:sp>
          <p:nvSpPr>
            <p:cNvPr id="7" name="Rounded Rectangle 6"/>
            <p:cNvSpPr/>
            <p:nvPr/>
          </p:nvSpPr>
          <p:spPr>
            <a:xfrm>
              <a:off x="0" y="0"/>
              <a:ext cx="3200400" cy="213360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5076" y="35075"/>
              <a:ext cx="3108960" cy="2103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kern="1200" dirty="0"/>
                <a:t>Step 4</a:t>
              </a:r>
            </a:p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kern="1200" dirty="0"/>
                <a:t>Section  504 </a:t>
              </a:r>
              <a:endParaRPr lang="en-US" sz="2400" b="1" kern="1200" dirty="0"/>
            </a:p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dirty="0" smtClean="0"/>
                <a:t>Determining the</a:t>
              </a:r>
              <a:r>
                <a:rPr lang="en-US" sz="2400" b="1" dirty="0" smtClean="0"/>
                <a:t> </a:t>
              </a:r>
              <a:r>
                <a:rPr lang="en-US" sz="2000" b="1" kern="1200" dirty="0" smtClean="0"/>
                <a:t>Eligibility</a:t>
              </a:r>
              <a:endParaRPr lang="en-US" sz="24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59" y="514350"/>
            <a:ext cx="5299845" cy="868362"/>
          </a:xfrm>
          <a:solidFill>
            <a:srgbClr val="FFFFCC"/>
          </a:solidFill>
          <a:ln w="3810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en-US" sz="2800" dirty="0" smtClean="0"/>
              <a:t>Common Errors in Eligibility Decisions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en-US" dirty="0" smtClean="0"/>
              <a:t>Ignoring the physical /mental impairment requirement</a:t>
            </a:r>
          </a:p>
          <a:p>
            <a:r>
              <a:rPr lang="en-US" dirty="0" smtClean="0"/>
              <a:t>Ignoring the substantial limitation requirement</a:t>
            </a:r>
          </a:p>
          <a:p>
            <a:r>
              <a:rPr lang="en-US" dirty="0" smtClean="0"/>
              <a:t>Basing eligibility on anticipation of </a:t>
            </a:r>
            <a:r>
              <a:rPr lang="en-US" b="1" dirty="0" smtClean="0"/>
              <a:t>future</a:t>
            </a:r>
            <a:r>
              <a:rPr lang="en-US" dirty="0" smtClean="0"/>
              <a:t> needs</a:t>
            </a:r>
          </a:p>
          <a:p>
            <a:r>
              <a:rPr lang="en-US" dirty="0" smtClean="0"/>
              <a:t>Basing eligibility solely on a medical diagnosis with no evidence of a substantial impairment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09083" y="255451"/>
            <a:ext cx="2491267" cy="1287599"/>
            <a:chOff x="0" y="0"/>
            <a:chExt cx="3200400" cy="2133600"/>
          </a:xfrm>
        </p:grpSpPr>
        <p:sp>
          <p:nvSpPr>
            <p:cNvPr id="8" name="Rounded Rectangle 7"/>
            <p:cNvSpPr/>
            <p:nvPr/>
          </p:nvSpPr>
          <p:spPr>
            <a:xfrm>
              <a:off x="0" y="0"/>
              <a:ext cx="3200400" cy="213360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122480" y="133092"/>
              <a:ext cx="2946194" cy="19135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kern="1200" dirty="0"/>
                <a:t>Step 4</a:t>
              </a:r>
            </a:p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kern="1200" dirty="0"/>
                <a:t>Section  504 </a:t>
              </a:r>
            </a:p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kern="1200" dirty="0" smtClean="0"/>
                <a:t>Eligibility </a:t>
              </a:r>
              <a:r>
                <a:rPr lang="en-US" sz="2000" b="1" kern="1200" dirty="0"/>
                <a:t>Determination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79529" y="2392074"/>
            <a:ext cx="1200150" cy="1314450"/>
            <a:chOff x="9372600" y="0"/>
            <a:chExt cx="1173901" cy="1314450"/>
          </a:xfrm>
        </p:grpSpPr>
        <p:sp>
          <p:nvSpPr>
            <p:cNvPr id="11" name="Double Wave 10"/>
            <p:cNvSpPr/>
            <p:nvPr/>
          </p:nvSpPr>
          <p:spPr>
            <a:xfrm rot="1108622">
              <a:off x="9746401" y="109109"/>
              <a:ext cx="800100" cy="685800"/>
            </a:xfrm>
            <a:prstGeom prst="doubleWav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8972550" y="400050"/>
              <a:ext cx="1314450" cy="51435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36262" y="260616"/>
            <a:ext cx="3053169" cy="1382568"/>
            <a:chOff x="-223282" y="0"/>
            <a:chExt cx="3588777" cy="2138195"/>
          </a:xfrm>
        </p:grpSpPr>
        <p:sp>
          <p:nvSpPr>
            <p:cNvPr id="14" name="Rounded Rectangle 13"/>
            <p:cNvSpPr/>
            <p:nvPr/>
          </p:nvSpPr>
          <p:spPr>
            <a:xfrm>
              <a:off x="-154269" y="0"/>
              <a:ext cx="3519764" cy="213360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-223282" y="35075"/>
              <a:ext cx="3576833" cy="2103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kern="1200" dirty="0"/>
                <a:t>Step 4</a:t>
              </a:r>
            </a:p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kern="1200" dirty="0"/>
                <a:t>Section  504 </a:t>
              </a:r>
              <a:endParaRPr lang="en-US" sz="2400" b="1" kern="1200" dirty="0"/>
            </a:p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dirty="0" smtClean="0"/>
                <a:t>Determining the</a:t>
              </a:r>
              <a:r>
                <a:rPr lang="en-US" sz="2400" b="1" dirty="0" smtClean="0"/>
                <a:t> </a:t>
              </a:r>
              <a:r>
                <a:rPr lang="en-US" sz="2000" b="1" kern="1200" dirty="0" smtClean="0"/>
                <a:t>Eligibility</a:t>
              </a:r>
              <a:endParaRPr lang="en-US" sz="24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Title 8"/>
          <p:cNvGrpSpPr>
            <a:grpSpLocks noGrp="1"/>
          </p:cNvGrpSpPr>
          <p:nvPr/>
        </p:nvGrpSpPr>
        <p:grpSpPr>
          <a:xfrm>
            <a:off x="400050" y="342899"/>
            <a:ext cx="3019810" cy="1415497"/>
            <a:chOff x="0" y="0"/>
            <a:chExt cx="3200400" cy="2133600"/>
          </a:xfrm>
        </p:grpSpPr>
        <p:sp>
          <p:nvSpPr>
            <p:cNvPr id="10" name="Rounded Rectangle 9"/>
            <p:cNvSpPr/>
            <p:nvPr/>
          </p:nvSpPr>
          <p:spPr>
            <a:xfrm>
              <a:off x="0" y="0"/>
              <a:ext cx="3200400" cy="213360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25696" y="49636"/>
              <a:ext cx="3077920" cy="1913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kern="1200" dirty="0"/>
                <a:t>Step 4</a:t>
              </a:r>
            </a:p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kern="1200" dirty="0"/>
                <a:t>Section  504 </a:t>
              </a:r>
            </a:p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dirty="0" smtClean="0"/>
                <a:t>Determining the Eligibility</a:t>
              </a:r>
              <a:endParaRPr lang="en-US" sz="2000" b="1" kern="1200" dirty="0"/>
            </a:p>
          </p:txBody>
        </p:sp>
      </p:grp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2161646"/>
            <a:ext cx="8401050" cy="4135967"/>
          </a:xfrm>
          <a:ln w="381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en-US" sz="1600" dirty="0" smtClean="0"/>
          </a:p>
          <a:p>
            <a:r>
              <a:rPr lang="en-US" dirty="0" smtClean="0"/>
              <a:t>Grades are only one consideration</a:t>
            </a:r>
          </a:p>
          <a:p>
            <a:r>
              <a:rPr lang="en-US" dirty="0" smtClean="0"/>
              <a:t>Grades alone are insufficient to determine whether a student has a disability</a:t>
            </a:r>
          </a:p>
          <a:p>
            <a:r>
              <a:rPr lang="en-US" dirty="0" smtClean="0"/>
              <a:t>Grades do not provide information on how much effort or resources are needed to achieve grades</a:t>
            </a:r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23109" y="606257"/>
            <a:ext cx="4171950" cy="584775"/>
          </a:xfrm>
          <a:prstGeom prst="rect">
            <a:avLst/>
          </a:prstGeom>
          <a:solidFill>
            <a:srgbClr val="FFFFCC"/>
          </a:solid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dirty="0" smtClean="0"/>
              <a:t>Learning and Grades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509957" y="1182327"/>
            <a:ext cx="1200150" cy="1314450"/>
            <a:chOff x="9372600" y="0"/>
            <a:chExt cx="1173901" cy="1314450"/>
          </a:xfrm>
        </p:grpSpPr>
        <p:sp>
          <p:nvSpPr>
            <p:cNvPr id="8" name="Double Wave 7"/>
            <p:cNvSpPr/>
            <p:nvPr/>
          </p:nvSpPr>
          <p:spPr>
            <a:xfrm rot="1108622">
              <a:off x="9746401" y="109109"/>
              <a:ext cx="800100" cy="685800"/>
            </a:xfrm>
            <a:prstGeom prst="doubleWav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8972550" y="400050"/>
              <a:ext cx="1314450" cy="51435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9082" y="260615"/>
            <a:ext cx="2880350" cy="1625335"/>
            <a:chOff x="0" y="2016797"/>
            <a:chExt cx="3200400" cy="2133600"/>
          </a:xfrm>
        </p:grpSpPr>
        <p:sp>
          <p:nvSpPr>
            <p:cNvPr id="3" name="Rounded Rectangle 2"/>
            <p:cNvSpPr/>
            <p:nvPr/>
          </p:nvSpPr>
          <p:spPr>
            <a:xfrm>
              <a:off x="0" y="2016797"/>
              <a:ext cx="3200400" cy="2133600"/>
            </a:xfrm>
            <a:prstGeom prst="roundRect">
              <a:avLst>
                <a:gd name="adj" fmla="val 10000"/>
              </a:avLst>
            </a:prstGeom>
            <a:solidFill>
              <a:srgbClr val="CB6C1D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114241" y="2124814"/>
              <a:ext cx="2884201" cy="1949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b="1" kern="1200" dirty="0"/>
                <a:t>Step 5</a:t>
              </a:r>
            </a:p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b="1" kern="1200" dirty="0"/>
                <a:t>Section 504 </a:t>
              </a:r>
            </a:p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b="1" dirty="0" smtClean="0"/>
                <a:t>Developing the  Accommodation Plan</a:t>
              </a:r>
              <a:endParaRPr lang="en-US" sz="2800" b="1" kern="1200" dirty="0"/>
            </a:p>
          </p:txBody>
        </p:sp>
      </p:grp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400050" y="2104039"/>
            <a:ext cx="8286750" cy="4205311"/>
          </a:xfrm>
          <a:prstGeom prst="rect">
            <a:avLst/>
          </a:prstGeom>
          <a:solidFill>
            <a:srgbClr val="FFFFFF"/>
          </a:solidFill>
          <a:ln w="38100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marL="119063" indent="-119063">
              <a:buFont typeface="Arial" pitchFamily="34" charset="0"/>
              <a:buChar char="•"/>
            </a:pPr>
            <a:r>
              <a:rPr lang="en-US" sz="2400" dirty="0" smtClean="0"/>
              <a:t>Once eligible under §504, a decision is made regarding the type and the extent of services the student needs.</a:t>
            </a:r>
          </a:p>
          <a:p>
            <a:pPr marL="119063" indent="-119063"/>
            <a:endParaRPr lang="en-US" sz="2400" dirty="0" smtClean="0"/>
          </a:p>
          <a:p>
            <a:pPr marL="119063" indent="-119063">
              <a:buFont typeface="Arial" pitchFamily="34" charset="0"/>
              <a:buChar char="•"/>
            </a:pPr>
            <a:r>
              <a:rPr lang="en-US" sz="2400" dirty="0" smtClean="0"/>
              <a:t>The plan is written to address the areas where the 	student has a substantial limitation with reasonable accommodations.</a:t>
            </a:r>
          </a:p>
          <a:p>
            <a:pPr marL="119063" indent="-119063">
              <a:buFont typeface="Arial" pitchFamily="34" charset="0"/>
              <a:buChar char="•"/>
            </a:pPr>
            <a:endParaRPr lang="en-US" sz="2400" dirty="0" smtClean="0"/>
          </a:p>
          <a:p>
            <a:pPr marL="119063" indent="-119063">
              <a:buFont typeface="Arial" pitchFamily="34" charset="0"/>
              <a:buChar char="•"/>
            </a:pPr>
            <a:r>
              <a:rPr lang="en-US" sz="2400" dirty="0" smtClean="0"/>
              <a:t> A behavior intervention plan may needed for students with behavior difficulties.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834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01397" y="491043"/>
            <a:ext cx="5829300" cy="868362"/>
          </a:xfrm>
          <a:solidFill>
            <a:srgbClr val="FFFFCC"/>
          </a:solidFill>
          <a:ln w="38100">
            <a:solidFill>
              <a:srgbClr val="E46B0A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Common Errors in Developing </a:t>
            </a:r>
            <a:br>
              <a:rPr lang="en-US" sz="2800" dirty="0" smtClean="0"/>
            </a:br>
            <a:r>
              <a:rPr lang="en-US" sz="2800" dirty="0" smtClean="0"/>
              <a:t>a Section 504 Plan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4350" y="1931218"/>
            <a:ext cx="8229600" cy="4526732"/>
          </a:xfrm>
          <a:ln w="38100">
            <a:solidFill>
              <a:srgbClr val="E46B0A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THINK and MATCH</a:t>
            </a:r>
            <a:endParaRPr lang="en-US" sz="2800" dirty="0" smtClean="0"/>
          </a:p>
          <a:p>
            <a:r>
              <a:rPr lang="en-US" sz="2800" dirty="0" smtClean="0"/>
              <a:t>Failing to </a:t>
            </a:r>
            <a:r>
              <a:rPr lang="en-US" sz="2800" b="1" dirty="0" smtClean="0"/>
              <a:t>match</a:t>
            </a:r>
            <a:r>
              <a:rPr lang="en-US" sz="2800" dirty="0" smtClean="0"/>
              <a:t> accommodations with student needs </a:t>
            </a:r>
          </a:p>
          <a:p>
            <a:r>
              <a:rPr lang="en-US" sz="2800" dirty="0" smtClean="0"/>
              <a:t>Writing vague plans</a:t>
            </a:r>
          </a:p>
          <a:p>
            <a:r>
              <a:rPr lang="en-US" sz="2800" dirty="0" smtClean="0"/>
              <a:t>Failing to inform individuals responsible for the implementation of the plan</a:t>
            </a:r>
          </a:p>
          <a:p>
            <a:r>
              <a:rPr lang="en-US" sz="2800" dirty="0" smtClean="0"/>
              <a:t>Failing to progress monitor</a:t>
            </a:r>
          </a:p>
          <a:p>
            <a:r>
              <a:rPr lang="en-US" sz="2800" dirty="0" smtClean="0"/>
              <a:t>Not addressing non-academic and extra-curricular  activities when appropriate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9082" y="260615"/>
            <a:ext cx="2262668" cy="1339585"/>
            <a:chOff x="0" y="2016797"/>
            <a:chExt cx="3200400" cy="2133600"/>
          </a:xfrm>
        </p:grpSpPr>
        <p:sp>
          <p:nvSpPr>
            <p:cNvPr id="6" name="Rounded Rectangle 5"/>
            <p:cNvSpPr/>
            <p:nvPr/>
          </p:nvSpPr>
          <p:spPr>
            <a:xfrm>
              <a:off x="0" y="2016797"/>
              <a:ext cx="3200400" cy="2133600"/>
            </a:xfrm>
            <a:prstGeom prst="roundRect">
              <a:avLst>
                <a:gd name="adj" fmla="val 10000"/>
              </a:avLst>
            </a:prstGeom>
            <a:solidFill>
              <a:srgbClr val="CB6C1D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14241" y="2124814"/>
              <a:ext cx="2884201" cy="1949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b="1" kern="1200" dirty="0"/>
                <a:t>Step 5</a:t>
              </a:r>
            </a:p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b="1" kern="1200" dirty="0"/>
                <a:t>Section 504 </a:t>
              </a:r>
            </a:p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b="1" kern="1200" dirty="0"/>
                <a:t>Accommodation Plan Development</a:t>
              </a:r>
              <a:endParaRPr lang="en-US" sz="2800" b="1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82778" y="1124720"/>
            <a:ext cx="1200150" cy="1314450"/>
            <a:chOff x="9372600" y="0"/>
            <a:chExt cx="1173901" cy="1314450"/>
          </a:xfrm>
        </p:grpSpPr>
        <p:sp>
          <p:nvSpPr>
            <p:cNvPr id="8" name="Double Wave 7"/>
            <p:cNvSpPr/>
            <p:nvPr/>
          </p:nvSpPr>
          <p:spPr>
            <a:xfrm rot="1108622">
              <a:off x="9746401" y="109109"/>
              <a:ext cx="800100" cy="685800"/>
            </a:xfrm>
            <a:prstGeom prst="doubleWav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8972550" y="400050"/>
              <a:ext cx="1314450" cy="51435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09082" y="260616"/>
            <a:ext cx="2419494" cy="1497782"/>
            <a:chOff x="0" y="2016797"/>
            <a:chExt cx="3200400" cy="2133600"/>
          </a:xfrm>
        </p:grpSpPr>
        <p:sp>
          <p:nvSpPr>
            <p:cNvPr id="13" name="Rounded Rectangle 12"/>
            <p:cNvSpPr/>
            <p:nvPr/>
          </p:nvSpPr>
          <p:spPr>
            <a:xfrm>
              <a:off x="0" y="2016797"/>
              <a:ext cx="3200400" cy="2133600"/>
            </a:xfrm>
            <a:prstGeom prst="roundRect">
              <a:avLst>
                <a:gd name="adj" fmla="val 10000"/>
              </a:avLst>
            </a:prstGeom>
            <a:solidFill>
              <a:srgbClr val="CB6C1D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114241" y="2124814"/>
              <a:ext cx="2884201" cy="1949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b="1" kern="1200" dirty="0"/>
                <a:t>Step 5</a:t>
              </a:r>
            </a:p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b="1" kern="1200" dirty="0"/>
                <a:t>Section 504 </a:t>
              </a:r>
            </a:p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b="1" dirty="0" smtClean="0"/>
                <a:t>Developing the  Accommodation Plan</a:t>
              </a:r>
              <a:endParaRPr lang="en-US" sz="2800" b="1" kern="1200" dirty="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5999"/>
            <a:ext cx="8229600" cy="3159245"/>
          </a:xfrm>
          <a:ln w="38100">
            <a:solidFill>
              <a:srgbClr val="E46B0A"/>
            </a:solidFill>
          </a:ln>
        </p:spPr>
        <p:txBody>
          <a:bodyPr>
            <a:normAutofit/>
          </a:bodyPr>
          <a:lstStyle/>
          <a:p>
            <a:pPr lvl="0"/>
            <a:r>
              <a:rPr lang="en-US" dirty="0" smtClean="0"/>
              <a:t>Development of the Section 504 plan may be combined with the eligibility meeting.</a:t>
            </a:r>
          </a:p>
          <a:p>
            <a:pPr lvl="1"/>
            <a:r>
              <a:rPr lang="en-US" dirty="0" smtClean="0"/>
              <a:t>In this instance, only one </a:t>
            </a:r>
            <a:r>
              <a:rPr lang="en-US" i="1" dirty="0" smtClean="0"/>
              <a:t>Parent Notification </a:t>
            </a:r>
            <a:r>
              <a:rPr lang="en-US" dirty="0" smtClean="0"/>
              <a:t>needs to be sent</a:t>
            </a:r>
          </a:p>
          <a:p>
            <a:pPr lvl="0"/>
            <a:r>
              <a:rPr lang="en-US" dirty="0" smtClean="0"/>
              <a:t>Evaluation data is used to develop and write accommodations. </a:t>
            </a:r>
          </a:p>
        </p:txBody>
      </p:sp>
      <p:grpSp>
        <p:nvGrpSpPr>
          <p:cNvPr id="7" name="Title 6"/>
          <p:cNvGrpSpPr>
            <a:grpSpLocks noGrp="1"/>
          </p:cNvGrpSpPr>
          <p:nvPr/>
        </p:nvGrpSpPr>
        <p:grpSpPr>
          <a:xfrm>
            <a:off x="457199" y="274638"/>
            <a:ext cx="2617019" cy="1325562"/>
            <a:chOff x="0" y="2016797"/>
            <a:chExt cx="3200400" cy="2133600"/>
          </a:xfrm>
        </p:grpSpPr>
        <p:sp>
          <p:nvSpPr>
            <p:cNvPr id="8" name="Rounded Rectangle 7"/>
            <p:cNvSpPr/>
            <p:nvPr/>
          </p:nvSpPr>
          <p:spPr>
            <a:xfrm>
              <a:off x="0" y="2016797"/>
              <a:ext cx="3200400" cy="2133600"/>
            </a:xfrm>
            <a:prstGeom prst="roundRect">
              <a:avLst>
                <a:gd name="adj" fmla="val 10000"/>
              </a:avLst>
            </a:prstGeom>
            <a:solidFill>
              <a:srgbClr val="CB6C1D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114241" y="2124814"/>
              <a:ext cx="2884201" cy="1949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b="1" kern="1200" dirty="0"/>
                <a:t>Step 5</a:t>
              </a:r>
            </a:p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b="1" kern="1200" dirty="0"/>
                <a:t>Section 504 </a:t>
              </a:r>
            </a:p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b="1" dirty="0" smtClean="0"/>
                <a:t>Developing the  Accommodation Plan</a:t>
              </a:r>
              <a:endParaRPr lang="en-US" sz="2800" b="1" kern="1200" dirty="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5950"/>
            <a:ext cx="8229600" cy="4572000"/>
          </a:xfrm>
          <a:ln w="38100">
            <a:solidFill>
              <a:srgbClr val="E46B0A"/>
            </a:solidFill>
          </a:ln>
        </p:spPr>
        <p:txBody>
          <a:bodyPr>
            <a:noAutofit/>
          </a:bodyPr>
          <a:lstStyle/>
          <a:p>
            <a:pPr marL="231775" lvl="0" indent="-231775"/>
            <a:r>
              <a:rPr lang="en-US" sz="2000" dirty="0" smtClean="0"/>
              <a:t>Accommodations must address the areas related to the major life activity and/or major bodily function in which the student is substantially limited to provide the student with an equal opportunity to benefit from instruction, programs, and services provided by the District.</a:t>
            </a:r>
          </a:p>
          <a:p>
            <a:pPr marL="231775" lvl="0" indent="-231775">
              <a:buNone/>
            </a:pPr>
            <a:endParaRPr lang="en-US" sz="1400" dirty="0" smtClean="0"/>
          </a:p>
          <a:p>
            <a:pPr marL="231775" lvl="0" indent="-231775"/>
            <a:r>
              <a:rPr lang="en-US" sz="2000" dirty="0" smtClean="0"/>
              <a:t>As 504 Team members, parents should be consulted and given an opportunity to share input.</a:t>
            </a:r>
          </a:p>
          <a:p>
            <a:pPr marL="231775" lvl="0" indent="-231775"/>
            <a:endParaRPr lang="en-US" sz="1400" dirty="0" smtClean="0"/>
          </a:p>
          <a:p>
            <a:pPr marL="231775" lvl="0" indent="-231775"/>
            <a:r>
              <a:rPr lang="en-US" sz="2000" dirty="0" smtClean="0"/>
              <a:t>If a medical plan is being considered, the nurse must be invited to the meeting. </a:t>
            </a:r>
          </a:p>
          <a:p>
            <a:pPr marL="231775" lvl="0" indent="-231775"/>
            <a:endParaRPr lang="en-US" sz="1200" dirty="0" smtClean="0"/>
          </a:p>
          <a:p>
            <a:pPr marL="231775" lvl="0" indent="-231775"/>
            <a:r>
              <a:rPr lang="en-US" sz="2000" dirty="0" smtClean="0"/>
              <a:t> If a related service is being considered, the related service provider (OT, PT, or Audiologist) must be invited and attend this meeting.</a:t>
            </a:r>
          </a:p>
        </p:txBody>
      </p:sp>
      <p:grpSp>
        <p:nvGrpSpPr>
          <p:cNvPr id="7" name="Title 6"/>
          <p:cNvGrpSpPr>
            <a:grpSpLocks noGrp="1"/>
          </p:cNvGrpSpPr>
          <p:nvPr/>
        </p:nvGrpSpPr>
        <p:grpSpPr>
          <a:xfrm>
            <a:off x="457200" y="274638"/>
            <a:ext cx="2571750" cy="1268412"/>
            <a:chOff x="0" y="2016797"/>
            <a:chExt cx="3200400" cy="2133600"/>
          </a:xfrm>
        </p:grpSpPr>
        <p:sp>
          <p:nvSpPr>
            <p:cNvPr id="8" name="Rounded Rectangle 7"/>
            <p:cNvSpPr/>
            <p:nvPr/>
          </p:nvSpPr>
          <p:spPr>
            <a:xfrm>
              <a:off x="0" y="2016797"/>
              <a:ext cx="3200400" cy="2133600"/>
            </a:xfrm>
            <a:prstGeom prst="roundRect">
              <a:avLst>
                <a:gd name="adj" fmla="val 10000"/>
              </a:avLst>
            </a:prstGeom>
            <a:solidFill>
              <a:srgbClr val="CB6C1D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114241" y="2124814"/>
              <a:ext cx="2884201" cy="1949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b="1" kern="1200" dirty="0"/>
                <a:t>Step 5</a:t>
              </a:r>
            </a:p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b="1" kern="1200" dirty="0"/>
                <a:t>Section 504 </a:t>
              </a:r>
            </a:p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b="1" dirty="0" smtClean="0"/>
                <a:t>Developing the  Accommodation Plan</a:t>
              </a:r>
              <a:endParaRPr lang="en-US" sz="2800" b="1" kern="1200" dirty="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117" y="2507288"/>
            <a:ext cx="8122587" cy="2982311"/>
          </a:xfrm>
          <a:ln w="38100">
            <a:solidFill>
              <a:srgbClr val="E46B0A"/>
            </a:solidFill>
          </a:ln>
        </p:spPr>
        <p:txBody>
          <a:bodyPr>
            <a:normAutofit/>
          </a:bodyPr>
          <a:lstStyle/>
          <a:p>
            <a:pPr lvl="0">
              <a:buNone/>
            </a:pPr>
            <a:endParaRPr lang="en-US" sz="1400" dirty="0" smtClean="0"/>
          </a:p>
          <a:p>
            <a:pPr lvl="0"/>
            <a:r>
              <a:rPr lang="en-US" sz="2400" dirty="0" smtClean="0"/>
              <a:t>Document as much information as possible in the meeting minutes.</a:t>
            </a:r>
          </a:p>
          <a:p>
            <a:pPr lvl="0"/>
            <a:r>
              <a:rPr lang="en-US" sz="2400" dirty="0" smtClean="0"/>
              <a:t>Be sure to obtain signatures from team members.  </a:t>
            </a:r>
          </a:p>
          <a:p>
            <a:pPr lvl="1"/>
            <a:r>
              <a:rPr lang="en-US" sz="2400" dirty="0" smtClean="0"/>
              <a:t>If a team member is unable to attend, include a statement to reflect this absence or consider rescheduling the meeting.</a:t>
            </a:r>
          </a:p>
          <a:p>
            <a:endParaRPr lang="en-US" dirty="0"/>
          </a:p>
        </p:txBody>
      </p:sp>
      <p:grpSp>
        <p:nvGrpSpPr>
          <p:cNvPr id="2" name="Title 3"/>
          <p:cNvGrpSpPr>
            <a:grpSpLocks noGrp="1"/>
          </p:cNvGrpSpPr>
          <p:nvPr/>
        </p:nvGrpSpPr>
        <p:grpSpPr>
          <a:xfrm>
            <a:off x="457200" y="274638"/>
            <a:ext cx="2114550" cy="1325562"/>
            <a:chOff x="0" y="2016797"/>
            <a:chExt cx="3200400" cy="2133600"/>
          </a:xfrm>
        </p:grpSpPr>
        <p:sp>
          <p:nvSpPr>
            <p:cNvPr id="5" name="Rounded Rectangle 4"/>
            <p:cNvSpPr/>
            <p:nvPr/>
          </p:nvSpPr>
          <p:spPr>
            <a:xfrm>
              <a:off x="0" y="2016797"/>
              <a:ext cx="3200400" cy="2133600"/>
            </a:xfrm>
            <a:prstGeom prst="roundRect">
              <a:avLst>
                <a:gd name="adj" fmla="val 10000"/>
              </a:avLst>
            </a:prstGeom>
            <a:solidFill>
              <a:srgbClr val="CB6C1D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14241" y="2124814"/>
              <a:ext cx="2884201" cy="1949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b="1" kern="1200" dirty="0"/>
                <a:t>Step 5</a:t>
              </a:r>
            </a:p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b="1" kern="1200" dirty="0"/>
                <a:t>Section 504 </a:t>
              </a:r>
            </a:p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b="1" kern="1200" dirty="0"/>
                <a:t>Accommodation Plan Development</a:t>
              </a:r>
              <a:endParaRPr lang="en-US" sz="2800" b="1" kern="1200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Section 504 Process Steps</a:t>
            </a:r>
            <a:endParaRPr lang="en-US" dirty="0"/>
          </a:p>
        </p:txBody>
      </p:sp>
      <p:pic>
        <p:nvPicPr>
          <p:cNvPr id="84997" name="Picture 5" descr="C:\Users\cindy\AppData\Local\Microsoft\Windows\Temporary Internet Files\Content.IE5\36TCNE54\MP9004229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905000"/>
            <a:ext cx="3475063" cy="38106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771650"/>
            <a:ext cx="8515350" cy="4743450"/>
          </a:xfrm>
          <a:ln w="38100">
            <a:solidFill>
              <a:srgbClr val="E46B0A"/>
            </a:solidFill>
          </a:ln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800" dirty="0" smtClean="0"/>
              <a:t>If the program assignment is for a Section 504 BIP, </a:t>
            </a:r>
          </a:p>
          <a:p>
            <a:pPr lvl="0">
              <a:buNone/>
            </a:pPr>
            <a:r>
              <a:rPr lang="en-US" sz="2800" dirty="0" smtClean="0"/>
              <a:t>	a  </a:t>
            </a:r>
            <a:r>
              <a:rPr lang="en-US" sz="2800" i="1" u="sng" dirty="0" smtClean="0">
                <a:solidFill>
                  <a:srgbClr val="FF0000"/>
                </a:solidFill>
              </a:rPr>
              <a:t>Behavior Intervention Plan</a:t>
            </a:r>
            <a:r>
              <a:rPr lang="en-US" sz="2800" dirty="0" smtClean="0">
                <a:solidFill>
                  <a:srgbClr val="FF0000"/>
                </a:solidFill>
              </a:rPr>
              <a:t> (BIP) </a:t>
            </a:r>
            <a:r>
              <a:rPr lang="en-US" sz="2800" dirty="0" smtClean="0"/>
              <a:t>needs to be developed based on the completion of a </a:t>
            </a:r>
          </a:p>
          <a:p>
            <a:pPr lvl="0">
              <a:buNone/>
            </a:pPr>
            <a:r>
              <a:rPr lang="en-US" sz="2800" dirty="0" smtClean="0"/>
              <a:t>	 </a:t>
            </a:r>
            <a:r>
              <a:rPr lang="en-US" sz="2800" i="1" u="sng" dirty="0" smtClean="0">
                <a:solidFill>
                  <a:srgbClr val="FF0000"/>
                </a:solidFill>
              </a:rPr>
              <a:t>Functional Behavioral Assessment</a:t>
            </a:r>
            <a:r>
              <a:rPr lang="en-US" sz="2800" dirty="0" smtClean="0">
                <a:solidFill>
                  <a:srgbClr val="FF0000"/>
                </a:solidFill>
              </a:rPr>
              <a:t> (FBA)</a:t>
            </a:r>
          </a:p>
          <a:p>
            <a:pPr lvl="0">
              <a:buNone/>
            </a:pPr>
            <a:endParaRPr lang="en-US" sz="2800" dirty="0" smtClean="0"/>
          </a:p>
          <a:p>
            <a:pPr lvl="1"/>
            <a:r>
              <a:rPr lang="en-US" dirty="0" smtClean="0"/>
              <a:t>A draft document may be prepared in advance, but it should be made clear that the document is merely a draft and not a predetermination of the student’s Section 504 Plan.</a:t>
            </a:r>
          </a:p>
          <a:p>
            <a:pPr lvl="0">
              <a:buNone/>
            </a:pPr>
            <a:endParaRPr lang="en-US" sz="2800" dirty="0" smtClean="0"/>
          </a:p>
        </p:txBody>
      </p:sp>
      <p:grpSp>
        <p:nvGrpSpPr>
          <p:cNvPr id="7" name="Title 6"/>
          <p:cNvGrpSpPr>
            <a:grpSpLocks noGrp="1"/>
          </p:cNvGrpSpPr>
          <p:nvPr/>
        </p:nvGrpSpPr>
        <p:grpSpPr>
          <a:xfrm>
            <a:off x="457200" y="274638"/>
            <a:ext cx="2501804" cy="1325562"/>
            <a:chOff x="0" y="2016797"/>
            <a:chExt cx="3200400" cy="2133600"/>
          </a:xfrm>
        </p:grpSpPr>
        <p:sp>
          <p:nvSpPr>
            <p:cNvPr id="8" name="Rounded Rectangle 7"/>
            <p:cNvSpPr/>
            <p:nvPr/>
          </p:nvSpPr>
          <p:spPr>
            <a:xfrm>
              <a:off x="0" y="2016797"/>
              <a:ext cx="3200400" cy="2133600"/>
            </a:xfrm>
            <a:prstGeom prst="roundRect">
              <a:avLst>
                <a:gd name="adj" fmla="val 10000"/>
              </a:avLst>
            </a:prstGeom>
            <a:solidFill>
              <a:srgbClr val="CB6C1D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114241" y="2124814"/>
              <a:ext cx="2884201" cy="1949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b="1" kern="1200" dirty="0"/>
                <a:t>Step 5</a:t>
              </a:r>
            </a:p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b="1" kern="1200" dirty="0"/>
                <a:t>Section 504 </a:t>
              </a:r>
            </a:p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b="1" dirty="0" smtClean="0"/>
                <a:t>Developing the  Accommodation Plan</a:t>
              </a:r>
              <a:endParaRPr lang="en-US" sz="2800" b="1" kern="1200" dirty="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96" y="2104039"/>
            <a:ext cx="8295408" cy="4032490"/>
          </a:xfrm>
          <a:ln w="38100">
            <a:solidFill>
              <a:srgbClr val="E46B0A"/>
            </a:solidFill>
          </a:ln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sz="2800" dirty="0" smtClean="0"/>
              <a:t>When completing testing accommodations, please refer to the </a:t>
            </a:r>
            <a:r>
              <a:rPr lang="en-US" sz="2800" i="1" dirty="0" smtClean="0"/>
              <a:t>Teaching Students with Disabilities Handbook</a:t>
            </a:r>
            <a:r>
              <a:rPr lang="en-US" sz="2800" dirty="0" smtClean="0"/>
              <a:t> (2013) on the intranet site. </a:t>
            </a:r>
          </a:p>
          <a:p>
            <a:pPr lvl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Whenever possible, include the school test coordinator in this part of the meeting. 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After completing  the Section 504 Plan, the school test coordinator receives a copy of this information for their records.</a:t>
            </a:r>
          </a:p>
          <a:p>
            <a:pPr lvl="0"/>
            <a:endParaRPr lang="en-US" dirty="0" smtClean="0"/>
          </a:p>
        </p:txBody>
      </p:sp>
      <p:grpSp>
        <p:nvGrpSpPr>
          <p:cNvPr id="2" name="Title 6"/>
          <p:cNvGrpSpPr>
            <a:grpSpLocks noGrp="1"/>
          </p:cNvGrpSpPr>
          <p:nvPr/>
        </p:nvGrpSpPr>
        <p:grpSpPr>
          <a:xfrm>
            <a:off x="457200" y="274638"/>
            <a:ext cx="2501804" cy="1325562"/>
            <a:chOff x="0" y="2016797"/>
            <a:chExt cx="3200400" cy="2133600"/>
          </a:xfrm>
        </p:grpSpPr>
        <p:sp>
          <p:nvSpPr>
            <p:cNvPr id="8" name="Rounded Rectangle 7"/>
            <p:cNvSpPr/>
            <p:nvPr/>
          </p:nvSpPr>
          <p:spPr>
            <a:xfrm>
              <a:off x="0" y="2016797"/>
              <a:ext cx="3200400" cy="2133600"/>
            </a:xfrm>
            <a:prstGeom prst="roundRect">
              <a:avLst>
                <a:gd name="adj" fmla="val 10000"/>
              </a:avLst>
            </a:prstGeom>
            <a:solidFill>
              <a:srgbClr val="CB6C1D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114241" y="2124814"/>
              <a:ext cx="2884201" cy="1949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b="1" kern="1200" dirty="0"/>
                <a:t>Step 5</a:t>
              </a:r>
            </a:p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b="1" kern="1200" dirty="0"/>
                <a:t>Section 504 </a:t>
              </a:r>
            </a:p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b="1" dirty="0" smtClean="0"/>
                <a:t>Developing the  Accommodation Plan</a:t>
              </a:r>
              <a:endParaRPr lang="en-US" sz="2800" b="1" kern="1200" dirty="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itle 3"/>
          <p:cNvGrpSpPr>
            <a:grpSpLocks noGrp="1"/>
          </p:cNvGrpSpPr>
          <p:nvPr/>
        </p:nvGrpSpPr>
        <p:grpSpPr>
          <a:xfrm>
            <a:off x="193868" y="260615"/>
            <a:ext cx="2286000" cy="1143000"/>
            <a:chOff x="0" y="2016797"/>
            <a:chExt cx="3200400" cy="2133600"/>
          </a:xfrm>
        </p:grpSpPr>
        <p:sp>
          <p:nvSpPr>
            <p:cNvPr id="5" name="Rounded Rectangle 4"/>
            <p:cNvSpPr/>
            <p:nvPr/>
          </p:nvSpPr>
          <p:spPr>
            <a:xfrm>
              <a:off x="0" y="2016797"/>
              <a:ext cx="3200400" cy="2133600"/>
            </a:xfrm>
            <a:prstGeom prst="roundRect">
              <a:avLst>
                <a:gd name="adj" fmla="val 10000"/>
              </a:avLst>
            </a:prstGeom>
            <a:solidFill>
              <a:srgbClr val="CB6C1D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14241" y="2124814"/>
              <a:ext cx="2884201" cy="1949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b="1" kern="1200" dirty="0"/>
                <a:t>Step 5</a:t>
              </a:r>
            </a:p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b="1" kern="1200" dirty="0"/>
                <a:t>Section 504 </a:t>
              </a:r>
            </a:p>
            <a:p>
              <a:pPr lvl="0" algn="ctr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b="1" kern="1200" dirty="0"/>
                <a:t>Accommodation Plan Development</a:t>
              </a:r>
              <a:endParaRPr lang="en-US" sz="2800" b="1" kern="1200" dirty="0"/>
            </a:p>
          </p:txBody>
        </p:sp>
      </p:grpSp>
      <p:sp>
        <p:nvSpPr>
          <p:cNvPr id="352258" name="Text Box 2"/>
          <p:cNvSpPr txBox="1">
            <a:spLocks noChangeArrowheads="1"/>
          </p:cNvSpPr>
          <p:nvPr/>
        </p:nvSpPr>
        <p:spPr bwMode="auto">
          <a:xfrm>
            <a:off x="712331" y="1585576"/>
            <a:ext cx="7085662" cy="4608560"/>
          </a:xfrm>
          <a:prstGeom prst="rect">
            <a:avLst/>
          </a:prstGeom>
          <a:solidFill>
            <a:srgbClr val="FFFFFF"/>
          </a:solidFill>
          <a:ln w="38100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en-US" sz="2400" u="sng" dirty="0" smtClean="0">
                <a:cs typeface="Arial" pitchFamily="34" charset="0"/>
              </a:rPr>
              <a:t>Forms</a:t>
            </a:r>
          </a:p>
          <a:p>
            <a:pPr marL="27432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endParaRPr lang="en-US" sz="1400" dirty="0" smtClean="0">
              <a:cs typeface="Arial" pitchFamily="34" charset="0"/>
            </a:endParaRPr>
          </a:p>
          <a:p>
            <a:pPr marL="274320" lvl="1" indent="-119063"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i="1" dirty="0" smtClean="0">
                <a:cs typeface="Arial" pitchFamily="34" charset="0"/>
              </a:rPr>
              <a:t>Parent/Guardian Notification of a Section 504 Team Meeting</a:t>
            </a:r>
            <a:r>
              <a:rPr lang="en-US" sz="2000" dirty="0" smtClean="0">
                <a:cs typeface="Arial" pitchFamily="34" charset="0"/>
              </a:rPr>
              <a:t> (8205)</a:t>
            </a:r>
          </a:p>
          <a:p>
            <a:pPr marL="274320" lvl="1" indent="-119063" fontAlgn="base">
              <a:spcBef>
                <a:spcPct val="0"/>
              </a:spcBef>
              <a:buFont typeface="Arial" pitchFamily="34" charset="0"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marL="274320" marR="0" lvl="1" indent="-119063" algn="l" defTabSz="914400" rtl="0" eaLnBrk="1" fontAlgn="base" latinLnBrk="0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  <a:hlinkClick r:id="rId3" action="ppaction://hlinkfile"/>
              </a:rPr>
              <a:t>Accommodation Plan Section 504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(8207)</a:t>
            </a:r>
          </a:p>
          <a:p>
            <a:pPr marL="274320" marR="0" lvl="0" indent="-119063" algn="l" defTabSz="914400" rtl="0" eaLnBrk="1" fontAlgn="base" latinLnBrk="0" hangingPunct="1">
              <a:spcBef>
                <a:spcPct val="0"/>
              </a:spcBef>
              <a:buClrTx/>
              <a:buSzTx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74320" marR="0" lvl="0" indent="-119063" algn="l" defTabSz="914400" rtl="0" eaLnBrk="1" fontAlgn="base" latinLnBrk="0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Teacher Input or Progress Monitoring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(8216 )</a:t>
            </a:r>
          </a:p>
          <a:p>
            <a:pPr marL="274320" marR="0" lvl="0" indent="-119063" algn="l" defTabSz="914400" rtl="0" eaLnBrk="1" fontAlgn="base" latinLnBrk="0" hangingPunct="1">
              <a:spcBef>
                <a:spcPct val="0"/>
              </a:spcBef>
              <a:buClrTx/>
              <a:buSzTx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74320" marR="0" lvl="0" indent="-119063" algn="l" defTabSz="914400" rtl="0" eaLnBrk="1" fontAlgn="base" latinLnBrk="0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Team Meeting Notes</a:t>
            </a:r>
          </a:p>
          <a:p>
            <a:pPr marL="274320" marR="0" lvl="0" indent="-119063" algn="l" defTabSz="914400" rtl="0" eaLnBrk="1" fontAlgn="base" latinLnBrk="0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74320" marR="0" lvl="0" indent="-119063" algn="l" defTabSz="914400" rtl="0" eaLnBrk="1" fontAlgn="base" latinLnBrk="0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Section 504 Testing Accommodations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(State Form)</a:t>
            </a:r>
          </a:p>
          <a:p>
            <a:pPr marL="274320" marR="0" lvl="0" indent="-119063" algn="l" defTabSz="914400" rtl="0" eaLnBrk="1" fontAlgn="base" latinLnBrk="0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74320" marR="0" lvl="0" indent="-119063" algn="l" defTabSz="914400" rtl="0" eaLnBrk="1" fontAlgn="base" latinLnBrk="0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If §504 BIP, complete FBA/BIP (8211 &amp; 8212)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475" y="260615"/>
            <a:ext cx="2777475" cy="1739635"/>
            <a:chOff x="0" y="0"/>
            <a:chExt cx="3200400" cy="2133950"/>
          </a:xfrm>
        </p:grpSpPr>
        <p:sp>
          <p:nvSpPr>
            <p:cNvPr id="3" name="Rounded Rectangle 2"/>
            <p:cNvSpPr/>
            <p:nvPr/>
          </p:nvSpPr>
          <p:spPr>
            <a:xfrm>
              <a:off x="0" y="0"/>
              <a:ext cx="3200400" cy="21336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18415" y="30830"/>
              <a:ext cx="3108960" cy="2103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/>
                <a:t>Step 6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Implementing </a:t>
              </a:r>
              <a:r>
                <a:rPr lang="en-US" sz="2000" b="1" kern="1200" dirty="0"/>
                <a:t>the Section 504 Plan</a:t>
              </a:r>
            </a:p>
          </p:txBody>
        </p:sp>
      </p:grp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309082" y="2334467"/>
            <a:ext cx="8295407" cy="3571634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indent="-1190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Notify school staff of a student’s accommodations under §504</a:t>
            </a:r>
          </a:p>
          <a:p>
            <a:pPr marL="119063" indent="-1190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Provide trainings 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2400" dirty="0" smtClean="0"/>
              <a:t>Implemented  accommodations with the required progress monitoring</a:t>
            </a:r>
            <a:endParaRPr lang="en-US" sz="2000" dirty="0" smtClean="0"/>
          </a:p>
          <a:p>
            <a:pPr marL="119063" indent="-1190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Send 504 paperwork is to the district §504 Office for review</a:t>
            </a:r>
          </a:p>
          <a:p>
            <a:pPr marL="576263" lvl="1" indent="-119063">
              <a:buFont typeface="Arial" pitchFamily="34" charset="0"/>
              <a:buChar char="•"/>
            </a:pPr>
            <a:r>
              <a:rPr lang="en-US" sz="2400" dirty="0" smtClean="0"/>
              <a:t>Paperwork not meeting compliance will be returned for corrections</a:t>
            </a:r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Title 6"/>
          <p:cNvGrpSpPr>
            <a:grpSpLocks noGrp="1"/>
          </p:cNvGrpSpPr>
          <p:nvPr/>
        </p:nvGrpSpPr>
        <p:grpSpPr>
          <a:xfrm>
            <a:off x="457200" y="274638"/>
            <a:ext cx="2571750" cy="1143000"/>
            <a:chOff x="0" y="0"/>
            <a:chExt cx="3200400" cy="2133950"/>
          </a:xfrm>
        </p:grpSpPr>
        <p:sp>
          <p:nvSpPr>
            <p:cNvPr id="8" name="Rounded Rectangle 7"/>
            <p:cNvSpPr/>
            <p:nvPr/>
          </p:nvSpPr>
          <p:spPr>
            <a:xfrm>
              <a:off x="0" y="0"/>
              <a:ext cx="3200400" cy="21336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18415" y="30830"/>
              <a:ext cx="3108960" cy="2103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/>
                <a:t>Step 6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Implementing the </a:t>
              </a:r>
              <a:r>
                <a:rPr lang="en-US" sz="2000" b="1" kern="1200" dirty="0"/>
                <a:t>Section 504 Plan</a:t>
              </a: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81903" y="1988826"/>
            <a:ext cx="8229600" cy="3917276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400" u="sng" dirty="0" smtClean="0"/>
              <a:t>Forms</a:t>
            </a:r>
          </a:p>
          <a:p>
            <a:pPr lvl="0">
              <a:buNone/>
            </a:pPr>
            <a:endParaRPr lang="en-US" sz="2400" dirty="0" smtClean="0"/>
          </a:p>
          <a:p>
            <a:pPr lvl="0"/>
            <a:r>
              <a:rPr lang="en-US" sz="2400" i="1" dirty="0" smtClean="0"/>
              <a:t>Teacher Input or Progress Monitoring </a:t>
            </a:r>
            <a:r>
              <a:rPr lang="en-US" sz="2400" dirty="0" smtClean="0"/>
              <a:t>(8216)</a:t>
            </a:r>
          </a:p>
          <a:p>
            <a:pPr lvl="0"/>
            <a:r>
              <a:rPr lang="en-US" sz="2400" i="1" dirty="0" smtClean="0">
                <a:hlinkClick r:id="rId3" action="ppaction://hlinkfile"/>
              </a:rPr>
              <a:t>Notification of Refusal to Use §504 Accommodations</a:t>
            </a:r>
            <a:endParaRPr lang="en-US" sz="2400" i="1" dirty="0" smtClean="0"/>
          </a:p>
          <a:p>
            <a:pPr lvl="0"/>
            <a:r>
              <a:rPr lang="en-US" sz="2400" dirty="0" smtClean="0"/>
              <a:t>If §504 BIP, FBA/BIP (8211 &amp; 8212)</a:t>
            </a:r>
          </a:p>
          <a:p>
            <a:r>
              <a:rPr lang="en-US" sz="2400" dirty="0" smtClean="0"/>
              <a:t>Section 504 Plan Receipt and Agreement   (</a:t>
            </a:r>
            <a:r>
              <a:rPr lang="en-US" sz="2000" i="1" dirty="0" smtClean="0"/>
              <a:t>In development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Documentation of staff trainings and notifications of a student’s plan</a:t>
            </a:r>
          </a:p>
          <a:p>
            <a:pPr lvl="0"/>
            <a:endParaRPr lang="en-US" sz="24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475" y="203008"/>
            <a:ext cx="2822743" cy="1843424"/>
            <a:chOff x="18415" y="1957072"/>
            <a:chExt cx="2018030" cy="1305858"/>
          </a:xfrm>
        </p:grpSpPr>
        <p:sp>
          <p:nvSpPr>
            <p:cNvPr id="3" name="Rounded Rectangle 2"/>
            <p:cNvSpPr/>
            <p:nvPr/>
          </p:nvSpPr>
          <p:spPr>
            <a:xfrm>
              <a:off x="18415" y="1957072"/>
              <a:ext cx="2018030" cy="130585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38247" y="2028190"/>
              <a:ext cx="1941536" cy="1229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/>
                <a:t>Step </a:t>
              </a:r>
              <a:r>
                <a:rPr lang="en-US" sz="2400" b="1" kern="1200" dirty="0" smtClean="0"/>
                <a:t>7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/>
                <a:t>Annual Review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/>
                <a:t>Special Meetings</a:t>
              </a:r>
              <a:r>
                <a:rPr lang="en-US" sz="2400" b="1" kern="1200" dirty="0" smtClean="0"/>
                <a:t> </a:t>
              </a:r>
              <a:endParaRPr lang="en-US" sz="2400" b="1" kern="1200" dirty="0"/>
            </a:p>
          </p:txBody>
        </p:sp>
      </p:grpSp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424296" y="2564895"/>
            <a:ext cx="8237801" cy="3571634"/>
          </a:xfrm>
          <a:prstGeom prst="rect">
            <a:avLst/>
          </a:prstGeom>
          <a:solidFill>
            <a:srgbClr val="FFFFFF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Progress monitoring, annual reviews and 3-year re-evaluations are conducted to determine if the student continues to need the accommodations listed on the plan. 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If student needs change, the plan must be revised to reflect the current needs of the student.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School staff or the student’s parent/guardian may request a meeting at any time.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475" y="1873611"/>
            <a:ext cx="8607689" cy="4525963"/>
          </a:xfrm>
          <a:ln w="381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119063" indent="-119063"/>
            <a:r>
              <a:rPr lang="en-US" sz="2400" dirty="0" smtClean="0"/>
              <a:t>Review student plans annually or sooner if requested</a:t>
            </a:r>
          </a:p>
          <a:p>
            <a:pPr marL="119063" indent="-119063"/>
            <a:r>
              <a:rPr lang="en-US" sz="2400" dirty="0" smtClean="0"/>
              <a:t>Conduct a full reevaluation every three years or more often when reasonably requested by parents or school personnel.</a:t>
            </a:r>
          </a:p>
          <a:p>
            <a:pPr marL="519113" lvl="2" indent="-119063"/>
            <a:r>
              <a:rPr lang="en-US" dirty="0" smtClean="0"/>
              <a:t> </a:t>
            </a:r>
            <a:r>
              <a:rPr lang="en-US" sz="2000" dirty="0" smtClean="0"/>
              <a:t>A three-year reevaluation is conducted like an initial Section 504 evaluation</a:t>
            </a:r>
            <a:endParaRPr lang="en-US" sz="3200" dirty="0" smtClean="0"/>
          </a:p>
          <a:p>
            <a:pPr marL="119063" lvl="2" indent="-119063"/>
            <a:r>
              <a:rPr lang="en-US" dirty="0" smtClean="0"/>
              <a:t>Determine if the student:</a:t>
            </a:r>
          </a:p>
          <a:p>
            <a:pPr marL="576263" lvl="3" indent="-119063"/>
            <a:r>
              <a:rPr lang="en-US" dirty="0" smtClean="0"/>
              <a:t> continues to qualify under Section 504</a:t>
            </a:r>
          </a:p>
          <a:p>
            <a:pPr marL="576263" lvl="3" indent="-119063"/>
            <a:r>
              <a:rPr lang="en-US" dirty="0" smtClean="0"/>
              <a:t>continues to need accommodation</a:t>
            </a:r>
          </a:p>
          <a:p>
            <a:pPr marL="576263" lvl="3" indent="-119063"/>
            <a:r>
              <a:rPr lang="en-US" dirty="0" smtClean="0"/>
              <a:t>to what extent that supports are needed.  </a:t>
            </a:r>
          </a:p>
          <a:p>
            <a:pPr marL="119063" lvl="2" indent="-119063"/>
            <a:r>
              <a:rPr lang="en-US" dirty="0" smtClean="0"/>
              <a:t>An updated medical diagnosis is requested so medications and accommodations can be revised as needed.</a:t>
            </a:r>
          </a:p>
          <a:p>
            <a:pPr marL="1146175" lvl="2" indent="-231775">
              <a:buNone/>
            </a:pPr>
            <a:endParaRPr lang="en-US" sz="3200" dirty="0" smtClean="0"/>
          </a:p>
        </p:txBody>
      </p:sp>
      <p:grpSp>
        <p:nvGrpSpPr>
          <p:cNvPr id="7" name="Title 6"/>
          <p:cNvGrpSpPr>
            <a:grpSpLocks noGrp="1"/>
          </p:cNvGrpSpPr>
          <p:nvPr/>
        </p:nvGrpSpPr>
        <p:grpSpPr>
          <a:xfrm>
            <a:off x="424296" y="203008"/>
            <a:ext cx="2559411" cy="1426152"/>
            <a:chOff x="18415" y="1957072"/>
            <a:chExt cx="2018030" cy="1305858"/>
          </a:xfrm>
        </p:grpSpPr>
        <p:sp>
          <p:nvSpPr>
            <p:cNvPr id="9" name="Rounded Rectangle 8"/>
            <p:cNvSpPr/>
            <p:nvPr/>
          </p:nvSpPr>
          <p:spPr>
            <a:xfrm>
              <a:off x="18415" y="1957072"/>
              <a:ext cx="2018030" cy="130585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38247" y="2028190"/>
              <a:ext cx="1941536" cy="1229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/>
                <a:t>Step </a:t>
              </a:r>
              <a:r>
                <a:rPr lang="en-US" sz="2400" b="1" kern="1200" dirty="0" smtClean="0"/>
                <a:t>7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/>
                <a:t>Annual Review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/>
                <a:t>Special Meetings</a:t>
              </a:r>
              <a:r>
                <a:rPr lang="en-US" sz="2400" b="1" kern="1200" dirty="0" smtClean="0"/>
                <a:t> </a:t>
              </a:r>
              <a:endParaRPr lang="en-US" sz="24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114550"/>
            <a:ext cx="8229600" cy="3100267"/>
          </a:xfrm>
          <a:ln w="381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119063" indent="-119063"/>
            <a:r>
              <a:rPr lang="en-US" sz="2400" dirty="0" smtClean="0"/>
              <a:t>A reevaluation is conducted prior to a significant change of placement such as long-term suspension/expulsion, exit from Section 504, or graduation from school. </a:t>
            </a:r>
          </a:p>
          <a:p>
            <a:pPr marL="119063" indent="-119063"/>
            <a:endParaRPr lang="en-US" sz="2400" dirty="0" smtClean="0"/>
          </a:p>
          <a:p>
            <a:pPr marL="119063" indent="-119063"/>
            <a:r>
              <a:rPr lang="en-US" sz="2400" dirty="0" smtClean="0"/>
              <a:t>Be sure to document all meetings and send appropriate notification and follow-up paper work to parents, teachers, the District Section 504 Office, and legal counsel, as needed.</a:t>
            </a:r>
            <a:endParaRPr lang="en-US" sz="2400" dirty="0"/>
          </a:p>
        </p:txBody>
      </p:sp>
      <p:grpSp>
        <p:nvGrpSpPr>
          <p:cNvPr id="7" name="Title 6"/>
          <p:cNvGrpSpPr>
            <a:grpSpLocks noGrp="1"/>
          </p:cNvGrpSpPr>
          <p:nvPr/>
        </p:nvGrpSpPr>
        <p:grpSpPr>
          <a:xfrm>
            <a:off x="457200" y="274637"/>
            <a:ext cx="2847446" cy="1483760"/>
            <a:chOff x="18415" y="1957072"/>
            <a:chExt cx="2018030" cy="1305858"/>
          </a:xfrm>
        </p:grpSpPr>
        <p:sp>
          <p:nvSpPr>
            <p:cNvPr id="9" name="Rounded Rectangle 8"/>
            <p:cNvSpPr/>
            <p:nvPr/>
          </p:nvSpPr>
          <p:spPr>
            <a:xfrm>
              <a:off x="18415" y="1957072"/>
              <a:ext cx="2018030" cy="130585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38247" y="2028190"/>
              <a:ext cx="1941536" cy="1229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/>
                <a:t>Step </a:t>
              </a:r>
              <a:r>
                <a:rPr lang="en-US" sz="2400" b="1" kern="1200" dirty="0" smtClean="0"/>
                <a:t>7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/>
                <a:t>Annual Review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/>
                <a:t>Special Meetings</a:t>
              </a:r>
              <a:r>
                <a:rPr lang="en-US" sz="2400" b="1" kern="1200" dirty="0" smtClean="0"/>
                <a:t> </a:t>
              </a:r>
              <a:endParaRPr lang="en-US" sz="24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481903" y="2046432"/>
            <a:ext cx="8229600" cy="3686847"/>
          </a:xfrm>
          <a:prstGeom prst="rect">
            <a:avLst/>
          </a:prstGeom>
          <a:solidFill>
            <a:srgbClr val="FFFFFF"/>
          </a:solidFill>
          <a:ln w="38100">
            <a:solidFill>
              <a:srgbClr val="76923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lvl="1" indent="0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en-US" sz="2400" u="sng" dirty="0" smtClean="0">
                <a:cs typeface="Arial" pitchFamily="34" charset="0"/>
              </a:rPr>
              <a:t>Forms</a:t>
            </a:r>
          </a:p>
          <a:p>
            <a:pPr marL="0" lvl="1" indent="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Parent/Guardian Notification of a Section 504 Team Meeti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ng </a:t>
            </a:r>
            <a:r>
              <a:rPr lang="en-US" sz="2400" dirty="0" smtClean="0">
                <a:cs typeface="Arial" pitchFamily="34" charset="0"/>
              </a:rPr>
              <a:t> 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(8205)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Accommodation Plan Section 504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(8207)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Teacher Input or Progress Monitoring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(8216)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Section 504 Testing Accommodations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(State Form)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Team Meeting Notes</a:t>
            </a:r>
          </a:p>
        </p:txBody>
      </p:sp>
      <p:grpSp>
        <p:nvGrpSpPr>
          <p:cNvPr id="7" name="Title 6"/>
          <p:cNvGrpSpPr>
            <a:grpSpLocks noGrp="1"/>
          </p:cNvGrpSpPr>
          <p:nvPr/>
        </p:nvGrpSpPr>
        <p:grpSpPr>
          <a:xfrm>
            <a:off x="457200" y="274637"/>
            <a:ext cx="3143250" cy="1368545"/>
            <a:chOff x="18415" y="1957072"/>
            <a:chExt cx="2018030" cy="1305858"/>
          </a:xfrm>
        </p:grpSpPr>
        <p:sp>
          <p:nvSpPr>
            <p:cNvPr id="8" name="Rounded Rectangle 7"/>
            <p:cNvSpPr/>
            <p:nvPr/>
          </p:nvSpPr>
          <p:spPr>
            <a:xfrm>
              <a:off x="18415" y="1957072"/>
              <a:ext cx="2018030" cy="130585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8247" y="2028190"/>
              <a:ext cx="1941536" cy="1229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/>
                <a:t>Step </a:t>
              </a:r>
              <a:r>
                <a:rPr lang="en-US" sz="2400" b="1" kern="1200" dirty="0" smtClean="0"/>
                <a:t>7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/>
                <a:t>Annual Review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/>
                <a:t>Special Meetings</a:t>
              </a:r>
              <a:r>
                <a:rPr lang="en-US" sz="2400" b="1" kern="1200" dirty="0" smtClean="0"/>
                <a:t> </a:t>
              </a:r>
              <a:endParaRPr lang="en-US" sz="2400" b="1" kern="1200" dirty="0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24296" y="2104039"/>
            <a:ext cx="8204897" cy="33988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Hospital/Homebound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81903" y="2334467"/>
          <a:ext cx="8001000" cy="29077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46673"/>
                <a:gridCol w="3456420"/>
                <a:gridCol w="2297907"/>
              </a:tblGrid>
              <a:tr h="4445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 Placement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Contact Person</a:t>
                      </a:r>
                      <a:endParaRPr lang="en-US" dirty="0"/>
                    </a:p>
                  </a:txBody>
                  <a:tcPr/>
                </a:tc>
              </a:tr>
              <a:tr h="676302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Exceptional Children 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For current EC students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EC staff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92101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Section 504 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For current Section 504 students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Section 504 Office 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1146773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Regular Education 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For students who do not have either a Section 504 plan or IEP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Candice Colvin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57200" y="609600"/>
          <a:ext cx="8382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533400"/>
            <a:ext cx="4944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Section 504 Initial Process Steps</a:t>
            </a:r>
            <a:endParaRPr lang="en-US" sz="2800" b="1" dirty="0"/>
          </a:p>
        </p:txBody>
      </p:sp>
      <p:sp>
        <p:nvSpPr>
          <p:cNvPr id="5" name="Up Arrow 4"/>
          <p:cNvSpPr/>
          <p:nvPr/>
        </p:nvSpPr>
        <p:spPr>
          <a:xfrm rot="17414339" flipH="1">
            <a:off x="6656515" y="3458304"/>
            <a:ext cx="189048" cy="21192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40385" y="4177891"/>
            <a:ext cx="10369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Annual Review meetings usually  begin at Step 5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486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Revised Hospital/Homebound Procedures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542"/>
            <a:ext cx="8229600" cy="482862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Detailed procedures are listed in the Section 504 Handbook</a:t>
            </a:r>
          </a:p>
          <a:p>
            <a:r>
              <a:rPr lang="en-US" sz="2800" dirty="0" smtClean="0"/>
              <a:t>Eligibility must be determined for change of placement</a:t>
            </a:r>
          </a:p>
          <a:p>
            <a:r>
              <a:rPr lang="en-US" sz="3000" dirty="0" smtClean="0"/>
              <a:t>If eligible for homebound placement, the Section 504 team develops an accommodation plan</a:t>
            </a:r>
            <a:endParaRPr lang="en-US" dirty="0" smtClean="0"/>
          </a:p>
          <a:p>
            <a:pPr lvl="1"/>
            <a:r>
              <a:rPr lang="en-US" dirty="0" smtClean="0"/>
              <a:t> Include </a:t>
            </a:r>
          </a:p>
          <a:p>
            <a:pPr lvl="2"/>
            <a:r>
              <a:rPr lang="en-US" dirty="0" smtClean="0"/>
              <a:t>Homebound teacher information</a:t>
            </a:r>
          </a:p>
          <a:p>
            <a:pPr lvl="2"/>
            <a:r>
              <a:rPr lang="en-US" dirty="0" smtClean="0"/>
              <a:t>Classes to be taught</a:t>
            </a:r>
          </a:p>
          <a:p>
            <a:pPr lvl="2"/>
            <a:r>
              <a:rPr lang="en-US" dirty="0" smtClean="0"/>
              <a:t>Hours of instruction needed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486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Revised Hospital/Homebound Procedures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542"/>
            <a:ext cx="8229600" cy="4828622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Student paper work must be emailed to the Section 504 after the meeting for processing</a:t>
            </a:r>
          </a:p>
          <a:p>
            <a:r>
              <a:rPr lang="en-US" sz="3000" dirty="0" smtClean="0"/>
              <a:t>Section 504 coordinator will be contacted when services begin</a:t>
            </a:r>
          </a:p>
          <a:p>
            <a:r>
              <a:rPr lang="en-US" sz="3000" dirty="0" smtClean="0"/>
              <a:t>Must review every 6 to 8 weeks; extension for services is discussed at these review meetings if warranted </a:t>
            </a:r>
          </a:p>
          <a:p>
            <a:r>
              <a:rPr lang="en-US" sz="3000" dirty="0" smtClean="0"/>
              <a:t>Be sure to exit student from Homebound Placement when student is able to return to school; create new plan for school placement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Temporary Impairments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Defined as “</a:t>
            </a:r>
            <a:r>
              <a:rPr lang="en-US" i="1" dirty="0" smtClean="0"/>
              <a:t>an impairment of short duration with limited or not residual effect that does not result in substantial limitation of one or more MLA or MBF for an extended period of time.”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Usually less than 6 months in duration</a:t>
            </a:r>
          </a:p>
          <a:p>
            <a:r>
              <a:rPr lang="en-US" dirty="0"/>
              <a:t>T</a:t>
            </a:r>
            <a:r>
              <a:rPr lang="en-US" dirty="0" smtClean="0"/>
              <a:t>he Section 504 team on a case-by-case basis may consider a temporary impairment as substantially limiting under Section 504 when the  duration and the extent of the limitation actually limits an MLA. </a:t>
            </a:r>
          </a:p>
          <a:p>
            <a:r>
              <a:rPr lang="en-US" dirty="0" smtClean="0"/>
              <a:t>For testing accommodations – use the state form for </a:t>
            </a:r>
            <a:r>
              <a:rPr lang="en-US" i="1" dirty="0" smtClean="0"/>
              <a:t>Transitory Impairments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75" y="171450"/>
            <a:ext cx="4273529" cy="34538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6300" y="628650"/>
            <a:ext cx="4171950" cy="5200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3771900"/>
            <a:ext cx="4229100" cy="28615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Text Box 2"/>
          <p:cNvSpPr txBox="1">
            <a:spLocks noChangeArrowheads="1"/>
          </p:cNvSpPr>
          <p:nvPr/>
        </p:nvSpPr>
        <p:spPr bwMode="auto">
          <a:xfrm>
            <a:off x="366689" y="2104039"/>
            <a:ext cx="8468228" cy="4320525"/>
          </a:xfrm>
          <a:prstGeom prst="rect">
            <a:avLst/>
          </a:prstGeom>
          <a:solidFill>
            <a:srgbClr val="FFFFFF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marR="0" lvl="0" indent="-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 concern is presented by a parent or staff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member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. </a:t>
            </a:r>
          </a:p>
          <a:p>
            <a:pPr marL="119063" marR="0" lvl="0" indent="-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The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Referral of Concern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is completed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with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assistance of the school §504 coordinator. </a:t>
            </a:r>
          </a:p>
          <a:p>
            <a:pPr marL="119063" marR="0" lvl="0" indent="-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The concern may address behavioral, medical, physical, or emotional well-being that is limiting the child’s ability to function at school.  </a:t>
            </a:r>
          </a:p>
          <a:p>
            <a:pPr marL="119063" marR="0" lvl="0" indent="-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Be sure any medical reports are included especially if the referral is for OT, PT or Audiology. </a:t>
            </a:r>
          </a:p>
          <a:p>
            <a:pPr marL="119063" marR="0" lvl="0" indent="-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All referrals for Related Services must have a parent signature before processing.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4296" y="260615"/>
            <a:ext cx="2419494" cy="161299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 smtClean="0"/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/>
              <a:t>Step 1     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/>
              <a:t>Referring a Concern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95930" y="721471"/>
            <a:ext cx="3974883" cy="1077218"/>
          </a:xfrm>
          <a:prstGeom prst="rect">
            <a:avLst/>
          </a:prstGeom>
          <a:solidFill>
            <a:srgbClr val="FFFFCC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When do we refer?  </a:t>
            </a:r>
          </a:p>
          <a:p>
            <a:r>
              <a:rPr lang="en-US" sz="3200" dirty="0" smtClean="0"/>
              <a:t> Section 504 Red Flags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66689" y="2507288"/>
            <a:ext cx="8562396" cy="35394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endParaRPr lang="en-US" sz="2800" dirty="0" smtClean="0"/>
          </a:p>
          <a:p>
            <a:pPr marL="236538" indent="-236538">
              <a:buFont typeface="Arial" pitchFamily="34" charset="0"/>
              <a:buChar char="•"/>
            </a:pPr>
            <a:r>
              <a:rPr lang="en-US" sz="2800" dirty="0" smtClean="0"/>
              <a:t>Chronic health or medical conditions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800" dirty="0" smtClean="0"/>
              <a:t>Excessive absenteeism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800" dirty="0" smtClean="0"/>
              <a:t>Persistent difficulty with academic, learning or behavioral that have not responded to interventions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800" dirty="0" smtClean="0"/>
              <a:t>Behaviors that results in suspension or expulsion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800" dirty="0" smtClean="0"/>
              <a:t>Ineligibility for or dismissal from EC</a:t>
            </a:r>
          </a:p>
          <a:p>
            <a:pPr marL="236538" indent="-236538"/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7740385" y="663864"/>
            <a:ext cx="1200150" cy="1314450"/>
            <a:chOff x="9372600" y="0"/>
            <a:chExt cx="1173901" cy="1314450"/>
          </a:xfrm>
        </p:grpSpPr>
        <p:sp>
          <p:nvSpPr>
            <p:cNvPr id="9" name="Double Wave 8"/>
            <p:cNvSpPr/>
            <p:nvPr/>
          </p:nvSpPr>
          <p:spPr>
            <a:xfrm rot="1108622">
              <a:off x="9746401" y="109109"/>
              <a:ext cx="800100" cy="685800"/>
            </a:xfrm>
            <a:prstGeom prst="doubleWav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8972550" y="400050"/>
              <a:ext cx="1314450" cy="51435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424296" y="260614"/>
            <a:ext cx="2765136" cy="178581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 smtClean="0"/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/>
              <a:t>Step 1     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/>
              <a:t>Referring a Concern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2"/>
          <p:cNvSpPr txBox="1">
            <a:spLocks noChangeArrowheads="1"/>
          </p:cNvSpPr>
          <p:nvPr/>
        </p:nvSpPr>
        <p:spPr bwMode="auto">
          <a:xfrm>
            <a:off x="424296" y="2219253"/>
            <a:ext cx="8353015" cy="3744455"/>
          </a:xfrm>
          <a:prstGeom prst="rect">
            <a:avLst/>
          </a:prstGeom>
          <a:solidFill>
            <a:srgbClr val="FFFFFF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7475" marR="0" lvl="1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Forms</a:t>
            </a:r>
            <a:endParaRPr lang="en-US" sz="2800" dirty="0" smtClean="0">
              <a:solidFill>
                <a:srgbClr val="C00000"/>
              </a:solidFill>
              <a:cs typeface="Arial" pitchFamily="34" charset="0"/>
            </a:endParaRPr>
          </a:p>
          <a:p>
            <a:pPr marL="117475" marR="0" lvl="1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  <a:hlinkClick r:id="rId3" action="ppaction://hlinkfile"/>
              </a:rPr>
              <a:t>Referral of Concern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  <a:hlinkClick r:id="rId3" action="ppaction://hlinkfile"/>
              </a:rPr>
              <a:t>(8202)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17475" marR="0" lvl="1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Referral of Concern -</a:t>
            </a:r>
            <a:r>
              <a:rPr kumimoji="0" lang="en-US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Parent Receipt</a:t>
            </a: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17475" lvl="0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Related Service Evaluation Referral and Consent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	</a:t>
            </a:r>
            <a:r>
              <a:rPr lang="en-US" sz="2800" dirty="0" smtClean="0">
                <a:cs typeface="Arial" pitchFamily="34" charset="0"/>
              </a:rPr>
              <a:t>(8202-03RS) (Only OT, PT, Audiology)</a:t>
            </a:r>
          </a:p>
          <a:p>
            <a:pPr marL="117475" lvl="1" fontAlgn="base">
              <a:spcBef>
                <a:spcPct val="0"/>
              </a:spcBef>
              <a:spcAft>
                <a:spcPts val="1000"/>
              </a:spcAft>
              <a:buFont typeface="Symbol" pitchFamily="18" charset="2"/>
              <a:buChar char="·"/>
            </a:pPr>
            <a:r>
              <a:rPr lang="en-US" sz="2800" i="1" dirty="0" smtClean="0">
                <a:cs typeface="Arial" pitchFamily="34" charset="0"/>
              </a:rPr>
              <a:t>Parent/Guardian –Student Rights and Procedural 	Safeguards</a:t>
            </a:r>
            <a:r>
              <a:rPr lang="en-US" sz="2800" dirty="0" smtClean="0">
                <a:cs typeface="Arial" pitchFamily="34" charset="0"/>
              </a:rPr>
              <a:t>  (8201)</a:t>
            </a:r>
          </a:p>
          <a:p>
            <a:pPr marL="117475" lvl="1" indent="0" fontAlgn="base">
              <a:spcBef>
                <a:spcPct val="0"/>
              </a:spcBef>
              <a:spcAft>
                <a:spcPts val="1000"/>
              </a:spcAft>
              <a:buFont typeface="Symbol" pitchFamily="18" charset="2"/>
              <a:buChar char="·"/>
            </a:pPr>
            <a:endParaRPr lang="en-US" sz="2800" dirty="0" smtClean="0"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4296" y="260615"/>
            <a:ext cx="2419494" cy="161299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 smtClean="0"/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/>
              <a:t>Step 1     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/>
              <a:t>Referring a Concern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66688" y="318224"/>
            <a:ext cx="3398813" cy="1440174"/>
            <a:chOff x="-1" y="1993511"/>
            <a:chExt cx="3184135" cy="2287738"/>
          </a:xfrm>
        </p:grpSpPr>
        <p:sp>
          <p:nvSpPr>
            <p:cNvPr id="4" name="Rounded Rectangle 3"/>
            <p:cNvSpPr/>
            <p:nvPr/>
          </p:nvSpPr>
          <p:spPr>
            <a:xfrm>
              <a:off x="-1" y="1993511"/>
              <a:ext cx="3157329" cy="228773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75174" y="2051806"/>
              <a:ext cx="3108960" cy="2103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/>
                <a:t>Step 2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Routing the Referral</a:t>
              </a:r>
              <a:endParaRPr lang="en-US" sz="2800" b="1" kern="1200" dirty="0"/>
            </a:p>
          </p:txBody>
        </p:sp>
      </p:grpSp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366689" y="2104039"/>
            <a:ext cx="8353015" cy="4090097"/>
          </a:xfrm>
          <a:prstGeom prst="rect">
            <a:avLst/>
          </a:prstGeom>
          <a:solidFill>
            <a:srgbClr val="FFFFFF"/>
          </a:solidFill>
          <a:ln w="38100">
            <a:solidFill>
              <a:srgbClr val="76923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marR="0" lvl="0" indent="-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The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student support team receives the referral</a:t>
            </a:r>
          </a:p>
          <a:p>
            <a:pPr marL="119063" marR="0" lvl="0" indent="-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 decision is made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to send the referral to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§504 team, to the RTI/Intervention Team (IT) or other</a:t>
            </a:r>
          </a:p>
          <a:p>
            <a:pPr marL="119063" marR="0" lvl="0" indent="-119063" algn="just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If referred to §504, parent/guardian must sign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Parent/Guardian Consent for Initial Section 504 Evaluation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and is given a copy of the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Parent/Guardian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-Student Rights &amp; Procedural Safeguards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before any evaluation may be initiated. </a:t>
            </a:r>
          </a:p>
          <a:p>
            <a:pPr marL="119063" lvl="0" indent="-119063" algn="just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eferral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that include a 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Related Service must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be reviewed by the Related Service provider for the area of concern.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1903" y="491043"/>
            <a:ext cx="3456420" cy="1440175"/>
            <a:chOff x="-248885" y="-845252"/>
            <a:chExt cx="3219550" cy="2287738"/>
          </a:xfrm>
        </p:grpSpPr>
        <p:sp>
          <p:nvSpPr>
            <p:cNvPr id="9" name="Rounded Rectangle 8"/>
            <p:cNvSpPr/>
            <p:nvPr/>
          </p:nvSpPr>
          <p:spPr>
            <a:xfrm>
              <a:off x="-186664" y="-845252"/>
              <a:ext cx="3157329" cy="228773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-248885" y="-845252"/>
              <a:ext cx="3108960" cy="2103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/>
                <a:t>Step 2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Routing the Referral</a:t>
              </a:r>
              <a:endParaRPr lang="en-US" sz="2800" b="1" kern="1200" dirty="0"/>
            </a:p>
          </p:txBody>
        </p:sp>
      </p:grpSp>
      <p:sp>
        <p:nvSpPr>
          <p:cNvPr id="348162" name="Text Box 2"/>
          <p:cNvSpPr txBox="1">
            <a:spLocks noChangeArrowheads="1"/>
          </p:cNvSpPr>
          <p:nvPr/>
        </p:nvSpPr>
        <p:spPr bwMode="auto">
          <a:xfrm>
            <a:off x="424296" y="2564895"/>
            <a:ext cx="8410622" cy="2880350"/>
          </a:xfrm>
          <a:prstGeom prst="rect">
            <a:avLst/>
          </a:prstGeom>
          <a:solidFill>
            <a:srgbClr val="FFFFFF"/>
          </a:solidFill>
          <a:ln w="38100">
            <a:solidFill>
              <a:srgbClr val="76923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Forms</a:t>
            </a:r>
          </a:p>
          <a:p>
            <a:pPr marL="119063" marR="0" lvl="1" indent="-119063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Completed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Referral of Concern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(8202 or 8202-03RS)</a:t>
            </a:r>
          </a:p>
          <a:p>
            <a:pPr marL="119063" marR="0" lvl="1" indent="-119063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i="1" dirty="0" smtClean="0">
                <a:cs typeface="Arial" pitchFamily="34" charset="0"/>
                <a:hlinkClick r:id="rId3" action="ppaction://hlinkfile"/>
              </a:rPr>
              <a:t>Parent/Guardian Consent for Initial Section 504 Evaluation</a:t>
            </a:r>
            <a:r>
              <a:rPr lang="en-US" sz="2400" dirty="0" smtClean="0">
                <a:cs typeface="Arial" pitchFamily="34" charset="0"/>
                <a:hlinkClick r:id="rId3" action="ppaction://hlinkfile"/>
              </a:rPr>
              <a:t> (8203)</a:t>
            </a:r>
            <a:endParaRPr lang="en-US" sz="2400" dirty="0" smtClean="0">
              <a:cs typeface="Arial" pitchFamily="34" charset="0"/>
            </a:endParaRPr>
          </a:p>
          <a:p>
            <a:pPr marL="119063" lvl="0" indent="-11906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i="1" dirty="0" smtClean="0">
                <a:cs typeface="Arial" pitchFamily="34" charset="0"/>
                <a:hlinkClick r:id="rId4" action="ppaction://hlinkfile"/>
              </a:rPr>
              <a:t>Parent/Guardian –Student Rights and Procedural Safeguards </a:t>
            </a:r>
            <a:r>
              <a:rPr lang="en-US" sz="2400" dirty="0" smtClean="0">
                <a:cs typeface="Arial" pitchFamily="34" charset="0"/>
              </a:rPr>
              <a:t>(8201 if not already sent)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475" y="260615"/>
            <a:ext cx="3802062" cy="1828800"/>
            <a:chOff x="-103616" y="4868721"/>
            <a:chExt cx="3108960" cy="2103120"/>
          </a:xfrm>
        </p:grpSpPr>
        <p:sp>
          <p:nvSpPr>
            <p:cNvPr id="3" name="Rounded Rectangle 2"/>
            <p:cNvSpPr/>
            <p:nvPr/>
          </p:nvSpPr>
          <p:spPr>
            <a:xfrm>
              <a:off x="-103616" y="4868721"/>
              <a:ext cx="3108960" cy="210312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" name="Rounded Rectangle 4"/>
            <p:cNvSpPr/>
            <p:nvPr/>
          </p:nvSpPr>
          <p:spPr>
            <a:xfrm>
              <a:off x="179017" y="5126226"/>
              <a:ext cx="2496589" cy="1554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/>
                <a:t>Step 3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Preparing for the Section 504 Evaluation</a:t>
              </a:r>
              <a:endParaRPr lang="en-US" sz="2400" b="1" kern="1200" dirty="0"/>
            </a:p>
          </p:txBody>
        </p:sp>
      </p:grpSp>
      <p:sp>
        <p:nvSpPr>
          <p:cNvPr id="349186" name="Text Box 2"/>
          <p:cNvSpPr txBox="1">
            <a:spLocks noChangeArrowheads="1"/>
          </p:cNvSpPr>
          <p:nvPr/>
        </p:nvSpPr>
        <p:spPr bwMode="auto">
          <a:xfrm>
            <a:off x="366689" y="3025751"/>
            <a:ext cx="8353014" cy="2304280"/>
          </a:xfrm>
          <a:prstGeom prst="rect">
            <a:avLst/>
          </a:prstGeom>
          <a:solidFill>
            <a:srgbClr val="FFFFFF"/>
          </a:solidFill>
          <a:ln w="38100">
            <a:solidFill>
              <a:srgbClr val="5F497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lvl="0" indent="-119063" algn="just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Information is collected using a variety of documented sources, which becomes the basis on which the student’s eligibility is determined and, 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if needed, a plan is written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119063" marR="0" lvl="0" indent="-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When all information is collected, the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Eligibility Determination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meeting is scheduled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isplayOnHomePage xmlns="2c9ce62c-e6ec-4fa1-8e69-5c66c78ad13e">false</DisplayOnHomePage>
    <PublishingExpirationDate xmlns="http://schemas.microsoft.com/sharepoint/v3" xsi:nil="true"/>
    <PublishingStartDate xmlns="http://schemas.microsoft.com/sharepoint/v3" xsi:nil="true"/>
    <DocumentCategory xmlns="2c9ce62c-e6ec-4fa1-8e69-5c66c78ad13e">General</DocumentCate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AB887DD54B76428F41C04F5A899A0A" ma:contentTypeVersion="3" ma:contentTypeDescription="Create a new document." ma:contentTypeScope="" ma:versionID="6e17154e2ea091f726a1426e37296b68">
  <xsd:schema xmlns:xsd="http://www.w3.org/2001/XMLSchema" xmlns:p="http://schemas.microsoft.com/office/2006/metadata/properties" xmlns:ns1="http://schemas.microsoft.com/sharepoint/v3" xmlns:ns2="2c9ce62c-e6ec-4fa1-8e69-5c66c78ad13e" targetNamespace="http://schemas.microsoft.com/office/2006/metadata/properties" ma:root="true" ma:fieldsID="5bc3e0e5ddfa22ac384d1d87e61699b4" ns1:_="" ns2:_="">
    <xsd:import namespace="http://schemas.microsoft.com/sharepoint/v3"/>
    <xsd:import namespace="2c9ce62c-e6ec-4fa1-8e69-5c66c78ad13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ocumentCategory" minOccurs="0"/>
                <xsd:element ref="ns2:DisplayOnHomePag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2c9ce62c-e6ec-4fa1-8e69-5c66c78ad13e" elementFormDefault="qualified">
    <xsd:import namespace="http://schemas.microsoft.com/office/2006/documentManagement/types"/>
    <xsd:element name="DocumentCategory" ma:index="10" nillable="true" ma:displayName="Document Category" ma:default="General" ma:format="Dropdown" ma:internalName="DocumentCategory" ma:readOnly="false">
      <xsd:simpleType>
        <xsd:restriction base="dms:Choice">
          <xsd:enumeration value="General"/>
          <xsd:enumeration value="McKinney Vinto"/>
        </xsd:restriction>
      </xsd:simpleType>
    </xsd:element>
    <xsd:element name="DisplayOnHomePage" ma:index="11" nillable="true" ma:displayName="Display on Home Page" ma:default="False" ma:internalName="DisplayOnHomePage" ma:readOnly="fals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900910B-9A1C-454F-84EA-D9E89AA895D3}">
  <ds:schemaRefs>
    <ds:schemaRef ds:uri="http://schemas.microsoft.com/office/2006/metadata/properties"/>
    <ds:schemaRef ds:uri="2c9ce62c-e6ec-4fa1-8e69-5c66c78ad13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93649B28-3862-4DDE-9CE3-FE3E0CBDCE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12601D-0B46-4585-9F92-18814D214C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c9ce62c-e6ec-4fa1-8e69-5c66c78ad13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2028</TotalTime>
  <Words>1648</Words>
  <Application>Microsoft Office PowerPoint</Application>
  <PresentationFormat>On-screen Show (4:3)</PresentationFormat>
  <Paragraphs>310</Paragraphs>
  <Slides>33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Section 504 Process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Errors in Eligibility Decisions</vt:lpstr>
      <vt:lpstr>PowerPoint Presentation</vt:lpstr>
      <vt:lpstr>PowerPoint Presentation</vt:lpstr>
      <vt:lpstr>Common Errors in Developing  a Section 504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Hospital/Homebound</vt:lpstr>
      <vt:lpstr>Revised Hospital/Homebound Procedures</vt:lpstr>
      <vt:lpstr>Revised Hospital/Homebound Procedures</vt:lpstr>
      <vt:lpstr>Temporary Impairments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504    Revised Handbook Training  Diabetes &amp; Asthma Overview</dc:title>
  <dc:creator>cynthiap.vines</dc:creator>
  <cp:lastModifiedBy>Johnson, Annissa N.</cp:lastModifiedBy>
  <cp:revision>263</cp:revision>
  <dcterms:created xsi:type="dcterms:W3CDTF">2012-09-11T19:19:36Z</dcterms:created>
  <dcterms:modified xsi:type="dcterms:W3CDTF">2014-09-09T12:17:03Z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0x01010051AB887DD54B76428F41C04F5A899A0A</vt:lpwstr>
  </property>
</Properties>
</file>